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AA4F448-168D-4583-B1F9-01FF5F038AF7}" type="datetimeFigureOut">
              <a:rPr lang="nl-NL" smtClean="0"/>
              <a:t>16-05-19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A4F448-168D-4583-B1F9-01FF5F038AF7}" type="datetimeFigureOut">
              <a:rPr lang="nl-NL" smtClean="0"/>
              <a:t>16-05-19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A4F448-168D-4583-B1F9-01FF5F038AF7}" type="datetimeFigureOut">
              <a:rPr lang="nl-NL" smtClean="0"/>
              <a:t>16-05-19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9B81A19-FA3E-4958-BD2E-7A2C2BE97538}"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A4F448-168D-4583-B1F9-01FF5F038AF7}" type="datetimeFigureOut">
              <a:rPr lang="nl-NL" smtClean="0"/>
              <a:t>16-05-19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9B81A19-FA3E-4958-BD2E-7A2C2BE97538}" type="slidenum">
              <a:rPr lang="nl-NL" smtClean="0"/>
              <a:t>‹nr.›</a:t>
            </a:fld>
            <a:endParaRPr lang="nl-NL"/>
          </a:p>
        </p:txBody>
      </p:sp>
      <p:sp>
        <p:nvSpPr>
          <p:cNvPr id="7" name="Title 6"/>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CAA4F448-168D-4583-B1F9-01FF5F038AF7}" type="datetimeFigureOut">
              <a:rPr lang="nl-NL" smtClean="0"/>
              <a:t>16-05-19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CAA4F448-168D-4583-B1F9-01FF5F038AF7}" type="datetimeFigureOut">
              <a:rPr lang="nl-NL" smtClean="0"/>
              <a:t>16-05-19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9B81A19-FA3E-4958-BD2E-7A2C2BE97538}"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A4F448-168D-4583-B1F9-01FF5F038AF7}" type="datetimeFigureOut">
              <a:rPr lang="nl-NL" smtClean="0"/>
              <a:t>16-05-19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CAA4F448-168D-4583-B1F9-01FF5F038AF7}" type="datetimeFigureOut">
              <a:rPr lang="nl-NL" smtClean="0"/>
              <a:t>16-05-19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AA4F448-168D-4583-B1F9-01FF5F038AF7}" type="datetimeFigureOut">
              <a:rPr lang="nl-NL" smtClean="0"/>
              <a:t>16-05-19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9B81A19-FA3E-4958-BD2E-7A2C2BE9753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A4F448-168D-4583-B1F9-01FF5F038AF7}" type="datetimeFigureOut">
              <a:rPr lang="nl-NL" smtClean="0"/>
              <a:t>16-05-19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9B81A19-FA3E-4958-BD2E-7A2C2BE97538}"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CAA4F448-168D-4583-B1F9-01FF5F038AF7}" type="datetimeFigureOut">
              <a:rPr lang="nl-NL" smtClean="0"/>
              <a:t>16-05-19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9B81A19-FA3E-4958-BD2E-7A2C2BE97538}"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AA4F448-168D-4583-B1F9-01FF5F038AF7}" type="datetimeFigureOut">
              <a:rPr lang="nl-NL" smtClean="0"/>
              <a:t>16-05-19</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9B81A19-FA3E-4958-BD2E-7A2C2BE97538}"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zapp.nl/vanvadernaarmoeder/gemist/VPWON_129826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196753"/>
            <a:ext cx="7272808" cy="936104"/>
          </a:xfrm>
        </p:spPr>
        <p:txBody>
          <a:bodyPr>
            <a:normAutofit fontScale="90000"/>
          </a:bodyPr>
          <a:lstStyle/>
          <a:p>
            <a:r>
              <a:rPr lang="nl-NL" sz="4800" b="1" dirty="0">
                <a:solidFill>
                  <a:schemeClr val="tx2"/>
                </a:solidFill>
              </a:rPr>
              <a:t>De kindvriendelijke advocaat</a:t>
            </a:r>
          </a:p>
        </p:txBody>
      </p:sp>
      <p:sp>
        <p:nvSpPr>
          <p:cNvPr id="3" name="Ondertitel 2"/>
          <p:cNvSpPr>
            <a:spLocks noGrp="1"/>
          </p:cNvSpPr>
          <p:nvPr>
            <p:ph type="subTitle" idx="1"/>
          </p:nvPr>
        </p:nvSpPr>
        <p:spPr>
          <a:xfrm>
            <a:off x="1371600" y="2204864"/>
            <a:ext cx="5936704" cy="2824337"/>
          </a:xfrm>
        </p:spPr>
        <p:txBody>
          <a:bodyPr/>
          <a:lstStyle/>
          <a:p>
            <a:endParaRPr lang="nl-NL" b="1" dirty="0">
              <a:solidFill>
                <a:schemeClr val="tx2"/>
              </a:solidFill>
            </a:endParaRPr>
          </a:p>
          <a:p>
            <a:r>
              <a:rPr lang="nl-NL" sz="2400" b="1" dirty="0">
                <a:solidFill>
                  <a:schemeClr val="tx2"/>
                </a:solidFill>
              </a:rPr>
              <a:t>mr Nelleke Boelhouwer</a:t>
            </a:r>
          </a:p>
          <a:p>
            <a:r>
              <a:rPr lang="nl-NL" sz="2400" b="1" dirty="0">
                <a:solidFill>
                  <a:schemeClr val="tx2"/>
                </a:solidFill>
              </a:rPr>
              <a:t>familierechtadvocaat en mediator in Tilburg</a:t>
            </a:r>
          </a:p>
          <a:p>
            <a:r>
              <a:rPr lang="nl-NL" sz="2400" b="1" dirty="0">
                <a:solidFill>
                  <a:schemeClr val="tx2"/>
                </a:solidFill>
              </a:rPr>
              <a:t>Seminar CCRA 17 mei 2019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4365104"/>
            <a:ext cx="58197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44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1916832"/>
            <a:ext cx="8020413" cy="4824536"/>
          </a:xfrm>
        </p:spPr>
        <p:txBody>
          <a:bodyPr>
            <a:normAutofit lnSpcReduction="10000"/>
          </a:bodyPr>
          <a:lstStyle/>
          <a:p>
            <a:pPr marL="0" indent="0">
              <a:buNone/>
            </a:pPr>
            <a:r>
              <a:rPr lang="nl-NL" dirty="0"/>
              <a:t>Kindvriendelijk als advocaat of bijzonder curator van een kind, ben je naar mijn mening als je luistert naar een kind en het kind het idee geeft dat zijn/haar mening belangrijk is. </a:t>
            </a:r>
            <a:br>
              <a:rPr lang="nl-NL" dirty="0"/>
            </a:br>
            <a:br>
              <a:rPr lang="nl-NL" dirty="0"/>
            </a:br>
            <a:r>
              <a:rPr lang="nl-NL" dirty="0"/>
              <a:t>Daarnaast is het jouw taak om de kinderen te informeren over wat juridisch wel / niet mogelijk is. In de rechtbank breng je het verhaal van het kind naar voren en vertel je over de wensen van het kind. Als het mogelijk is dan dien je die juridisch te onderbouwen, zonder daarbij de realiteit uit het oog te verliezen. </a:t>
            </a:r>
            <a:br>
              <a:rPr lang="nl-NL" dirty="0"/>
            </a:br>
            <a:r>
              <a:rPr lang="nl-NL" dirty="0"/>
              <a:t>Vraag niet om iets wat onmogelijk is. </a:t>
            </a:r>
            <a:br>
              <a:rPr lang="nl-NL" dirty="0"/>
            </a:br>
            <a:r>
              <a:rPr lang="nl-NL" dirty="0"/>
              <a:t>En vraag de rechter de uitspraak te formuleren in kindvriendelijke taal. </a:t>
            </a:r>
          </a:p>
          <a:p>
            <a:endParaRPr lang="nl-NL" dirty="0"/>
          </a:p>
        </p:txBody>
      </p:sp>
      <p:sp>
        <p:nvSpPr>
          <p:cNvPr id="3" name="Titel 2"/>
          <p:cNvSpPr>
            <a:spLocks noGrp="1"/>
          </p:cNvSpPr>
          <p:nvPr>
            <p:ph type="title"/>
          </p:nvPr>
        </p:nvSpPr>
        <p:spPr/>
        <p:txBody>
          <a:bodyPr>
            <a:normAutofit fontScale="90000"/>
          </a:bodyPr>
          <a:lstStyle/>
          <a:p>
            <a:r>
              <a:rPr lang="nl-NL" dirty="0"/>
              <a:t>Kindvriendelijk als advocaat van een kind</a:t>
            </a:r>
          </a:p>
        </p:txBody>
      </p:sp>
    </p:spTree>
    <p:extLst>
      <p:ext uri="{BB962C8B-B14F-4D97-AF65-F5344CB8AC3E}">
        <p14:creationId xmlns:p14="http://schemas.microsoft.com/office/powerpoint/2010/main" val="94738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Kindvriendelijk als advocaat van één van de ouders</a:t>
            </a:r>
          </a:p>
        </p:txBody>
      </p:sp>
      <p:pic>
        <p:nvPicPr>
          <p:cNvPr id="7171" name="Picture 3" descr="C:\Users\nelleke\Desktop\foto's FB\Kinderen-op-bruiloft-Prins-Weddingplan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4581128"/>
            <a:ext cx="5593085" cy="215118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187624" y="1988840"/>
            <a:ext cx="6120680" cy="1938992"/>
          </a:xfrm>
          <a:prstGeom prst="rect">
            <a:avLst/>
          </a:prstGeom>
        </p:spPr>
        <p:txBody>
          <a:bodyPr wrap="square">
            <a:spAutoFit/>
          </a:bodyPr>
          <a:lstStyle/>
          <a:p>
            <a:r>
              <a:rPr lang="nl-NL" sz="2400" b="1" dirty="0">
                <a:solidFill>
                  <a:schemeClr val="tx2"/>
                </a:solidFill>
              </a:rPr>
              <a:t>Soms is procederen nodig, vaak niet.</a:t>
            </a:r>
          </a:p>
          <a:p>
            <a:endParaRPr lang="nl-NL" sz="2400" b="1" dirty="0">
              <a:solidFill>
                <a:schemeClr val="tx2"/>
              </a:solidFill>
            </a:endParaRPr>
          </a:p>
          <a:p>
            <a:r>
              <a:rPr lang="nl-NL" sz="2400" dirty="0">
                <a:solidFill>
                  <a:schemeClr val="tx2"/>
                </a:solidFill>
              </a:rPr>
              <a:t>Raad van Discipline in Amsterdam heeft zich op 18 maart uitgesproken over de taak van de familierechtadvocaat. </a:t>
            </a:r>
          </a:p>
        </p:txBody>
      </p:sp>
    </p:spTree>
    <p:extLst>
      <p:ext uri="{BB962C8B-B14F-4D97-AF65-F5344CB8AC3E}">
        <p14:creationId xmlns:p14="http://schemas.microsoft.com/office/powerpoint/2010/main" val="174649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1560" y="404664"/>
            <a:ext cx="7992888" cy="4968552"/>
          </a:xfrm>
        </p:spPr>
        <p:txBody>
          <a:bodyPr>
            <a:noAutofit/>
          </a:bodyPr>
          <a:lstStyle/>
          <a:p>
            <a:br>
              <a:rPr lang="nl-NL" sz="3200" dirty="0"/>
            </a:br>
            <a:br>
              <a:rPr lang="nl-NL" sz="3200" dirty="0"/>
            </a:br>
            <a:br>
              <a:rPr lang="nl-NL" sz="3200" dirty="0"/>
            </a:br>
            <a:r>
              <a:rPr lang="nl-NL" sz="3200" dirty="0"/>
              <a:t>Kindvriendelijk als advocaat van één van partijen</a:t>
            </a:r>
            <a:br>
              <a:rPr lang="nl-NL" sz="1800" dirty="0"/>
            </a:br>
            <a:br>
              <a:rPr lang="nl-NL" sz="1800" dirty="0"/>
            </a:br>
            <a:r>
              <a:rPr lang="nl-NL" sz="1800" b="1" dirty="0">
                <a:solidFill>
                  <a:schemeClr val="tx2"/>
                </a:solidFill>
              </a:rPr>
              <a:t>Ik ben van mening dat je als advocaat van één van partijen het belang van de kinderen voor ogen moet houden en je cliënten ook op die manier moet adviseren. Dat is niet altijd makkelijk, zeker als niet helemaal helder is wat in het belang van het kind is</a:t>
            </a:r>
            <a:br>
              <a:rPr lang="nl-NL" sz="1800" b="1" dirty="0">
                <a:solidFill>
                  <a:schemeClr val="tx2"/>
                </a:solidFill>
              </a:rPr>
            </a:br>
            <a:br>
              <a:rPr lang="nl-NL" sz="1800" b="1" dirty="0">
                <a:solidFill>
                  <a:schemeClr val="tx2"/>
                </a:solidFill>
              </a:rPr>
            </a:br>
            <a:r>
              <a:rPr lang="nl-NL" sz="1800" b="1" dirty="0">
                <a:solidFill>
                  <a:schemeClr val="tx2"/>
                </a:solidFill>
              </a:rPr>
              <a:t>Kinderen hebben last van conflicten tussen hun ouders. Dat is een feit. Dus niet gelijk op de barricade springen, ook niet als je cliënt dat eigenlijk wel zou willen, maar eerst kijken of overleg mogelijk is. Als een stapje terug doen rust creëert, dan is dat het advies wat je zou moeten geven. Vooruitgaan en niet steeds achteruit kijken. En dan ben je ook in die situatie een kindvriendelijke advocaat.</a:t>
            </a:r>
            <a:br>
              <a:rPr lang="nl-NL" sz="1800" dirty="0"/>
            </a:br>
            <a:endParaRPr lang="nl-NL" sz="1800" dirty="0"/>
          </a:p>
        </p:txBody>
      </p:sp>
      <p:sp>
        <p:nvSpPr>
          <p:cNvPr id="2" name="Tijdelijke aanduiding voor inhoud 1"/>
          <p:cNvSpPr>
            <a:spLocks noGrp="1"/>
          </p:cNvSpPr>
          <p:nvPr>
            <p:ph type="subTitle" idx="1"/>
          </p:nvPr>
        </p:nvSpPr>
        <p:spPr>
          <a:xfrm>
            <a:off x="1619672" y="6237312"/>
            <a:ext cx="5792688" cy="88033"/>
          </a:xfrm>
        </p:spPr>
        <p:txBody>
          <a:bodyPr>
            <a:normAutofit fontScale="25000" lnSpcReduction="20000"/>
          </a:bodyPr>
          <a:lstStyle/>
          <a:p>
            <a:endParaRPr lang="nl-NL" dirty="0"/>
          </a:p>
        </p:txBody>
      </p:sp>
      <p:pic>
        <p:nvPicPr>
          <p:cNvPr id="10243" name="Picture 3" descr="C:\Users\nelleke\Desktop\foto's FB\advocaat tilburg gerritse poelman advocat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919167"/>
            <a:ext cx="2304256" cy="18754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nelleke\Desktop\foto's FB\gelijkwaardig oudersc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919167"/>
            <a:ext cx="3024336" cy="187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7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Kindvriendelijke uitspraken</a:t>
            </a:r>
          </a:p>
        </p:txBody>
      </p:sp>
      <p:sp>
        <p:nvSpPr>
          <p:cNvPr id="3" name="Rechthoek 2"/>
          <p:cNvSpPr/>
          <p:nvPr/>
        </p:nvSpPr>
        <p:spPr>
          <a:xfrm>
            <a:off x="611560" y="1196752"/>
            <a:ext cx="6840760" cy="5078313"/>
          </a:xfrm>
          <a:prstGeom prst="rect">
            <a:avLst/>
          </a:prstGeom>
        </p:spPr>
        <p:txBody>
          <a:bodyPr wrap="square">
            <a:spAutoFit/>
          </a:bodyPr>
          <a:lstStyle/>
          <a:p>
            <a:endParaRPr lang="nl-NL" dirty="0">
              <a:solidFill>
                <a:schemeClr val="tx2"/>
              </a:solidFill>
            </a:endParaRPr>
          </a:p>
          <a:p>
            <a:r>
              <a:rPr lang="nl-NL" dirty="0">
                <a:solidFill>
                  <a:schemeClr val="tx2"/>
                </a:solidFill>
              </a:rPr>
              <a:t>Rechtbank Zeeland-West-Brabant 8 maart 2019 (ECLI:NL:RBZWB:2019:1333)  </a:t>
            </a:r>
            <a:br>
              <a:rPr lang="nl-NL" dirty="0">
                <a:solidFill>
                  <a:schemeClr val="tx2"/>
                </a:solidFill>
              </a:rPr>
            </a:br>
            <a:r>
              <a:rPr lang="nl-NL" dirty="0">
                <a:solidFill>
                  <a:schemeClr val="tx2"/>
                </a:solidFill>
              </a:rPr>
              <a:t>Een kind van twaalf jaar oud met ernstige gedragsproblemen. </a:t>
            </a:r>
            <a:br>
              <a:rPr lang="nl-NL" dirty="0">
                <a:solidFill>
                  <a:schemeClr val="tx2"/>
                </a:solidFill>
              </a:rPr>
            </a:br>
            <a:endParaRPr lang="nl-NL" dirty="0">
              <a:solidFill>
                <a:schemeClr val="tx2"/>
              </a:solidFill>
            </a:endParaRPr>
          </a:p>
          <a:p>
            <a:r>
              <a:rPr lang="nl-NL" dirty="0">
                <a:solidFill>
                  <a:schemeClr val="tx2"/>
                </a:solidFill>
              </a:rPr>
              <a:t>Rechtbank Rotterdam van 31 januari 2019 </a:t>
            </a:r>
          </a:p>
          <a:p>
            <a:r>
              <a:rPr lang="nl-NL" dirty="0">
                <a:solidFill>
                  <a:schemeClr val="tx2"/>
                </a:solidFill>
              </a:rPr>
              <a:t>ECLI:NL:RBROT:2019:894</a:t>
            </a:r>
            <a:br>
              <a:rPr lang="nl-NL" dirty="0">
                <a:solidFill>
                  <a:schemeClr val="tx2"/>
                </a:solidFill>
              </a:rPr>
            </a:br>
            <a:r>
              <a:rPr lang="nl-NL" dirty="0">
                <a:solidFill>
                  <a:schemeClr val="tx2"/>
                </a:solidFill>
              </a:rPr>
              <a:t>Een bijna aandoenlijke uitspraak in kindvriendelijke taal over een ondertoezichtstelling in het kader van de omgang tussen dochter en moeder</a:t>
            </a:r>
          </a:p>
          <a:p>
            <a:endParaRPr lang="nl-NL" dirty="0">
              <a:solidFill>
                <a:schemeClr val="tx2"/>
              </a:solidFill>
            </a:endParaRPr>
          </a:p>
          <a:p>
            <a:r>
              <a:rPr lang="nl-NL" dirty="0">
                <a:solidFill>
                  <a:schemeClr val="tx2"/>
                </a:solidFill>
              </a:rPr>
              <a:t>Gerechtshof Arnhem-Leeuwarden 18 december 2018</a:t>
            </a:r>
          </a:p>
          <a:p>
            <a:r>
              <a:rPr lang="nl-NL" dirty="0">
                <a:solidFill>
                  <a:schemeClr val="tx2"/>
                </a:solidFill>
              </a:rPr>
              <a:t>ECLI:NL:GHARL:2018:11187</a:t>
            </a:r>
          </a:p>
          <a:p>
            <a:r>
              <a:rPr lang="nl-NL" dirty="0">
                <a:solidFill>
                  <a:schemeClr val="tx2"/>
                </a:solidFill>
              </a:rPr>
              <a:t>Het Hof legt in kindvriendelijke taal uit waarom de uithuisplaatsing (gesloten) nodig was en ook nog moet voortduren</a:t>
            </a:r>
          </a:p>
          <a:p>
            <a:endParaRPr lang="nl-NL" dirty="0"/>
          </a:p>
          <a:p>
            <a:br>
              <a:rPr lang="nl-NL" dirty="0"/>
            </a:br>
            <a:r>
              <a:rPr lang="nl-NL" dirty="0"/>
              <a:t> </a:t>
            </a:r>
          </a:p>
        </p:txBody>
      </p:sp>
      <p:pic>
        <p:nvPicPr>
          <p:cNvPr id="4098" name="Picture 2" descr="C:\Users\nelleke\Desktop\foto's FB\scheidingboelhou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696" y="5133708"/>
            <a:ext cx="2960334" cy="168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1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286000" y="3105835"/>
            <a:ext cx="4572000" cy="3416320"/>
          </a:xfrm>
          <a:prstGeom prst="rect">
            <a:avLst/>
          </a:prstGeom>
        </p:spPr>
        <p:txBody>
          <a:bodyPr>
            <a:spAutoFit/>
          </a:bodyPr>
          <a:lstStyle/>
          <a:p>
            <a:endParaRPr lang="nl-NL" u="sng" dirty="0">
              <a:hlinkClick r:id="rId2"/>
            </a:endParaRPr>
          </a:p>
          <a:p>
            <a:endParaRPr lang="nl-NL" u="sng" dirty="0">
              <a:hlinkClick r:id="rId2"/>
            </a:endParaRPr>
          </a:p>
          <a:p>
            <a:r>
              <a:rPr lang="nl-NL" u="sng" dirty="0">
                <a:hlinkClick r:id="rId2"/>
              </a:rPr>
              <a:t>https://www.zapp.nl/vanvadernaarmoeder/gemist/VPWON_1298262</a:t>
            </a:r>
            <a:endParaRPr lang="nl-NL" dirty="0"/>
          </a:p>
          <a:p>
            <a:endParaRPr lang="nl-NL" dirty="0"/>
          </a:p>
          <a:p>
            <a:endParaRPr lang="nl-NL" b="1" dirty="0">
              <a:solidFill>
                <a:schemeClr val="tx2"/>
              </a:solidFill>
            </a:endParaRPr>
          </a:p>
          <a:p>
            <a:r>
              <a:rPr lang="nl-NL" b="1" dirty="0" err="1">
                <a:solidFill>
                  <a:schemeClr val="tx2"/>
                </a:solidFill>
              </a:rPr>
              <a:t>Zapp</a:t>
            </a:r>
            <a:r>
              <a:rPr lang="nl-NL" b="1" dirty="0">
                <a:solidFill>
                  <a:schemeClr val="tx2"/>
                </a:solidFill>
              </a:rPr>
              <a:t> </a:t>
            </a:r>
            <a:r>
              <a:rPr lang="nl-NL" b="1" dirty="0" err="1">
                <a:solidFill>
                  <a:schemeClr val="tx2"/>
                </a:solidFill>
              </a:rPr>
              <a:t>kids</a:t>
            </a:r>
            <a:r>
              <a:rPr lang="nl-NL" b="1" dirty="0">
                <a:solidFill>
                  <a:schemeClr val="tx2"/>
                </a:solidFill>
              </a:rPr>
              <a:t>: Van Vader naar Moeder</a:t>
            </a:r>
            <a:br>
              <a:rPr lang="nl-NL" b="1" dirty="0">
                <a:solidFill>
                  <a:schemeClr val="tx2"/>
                </a:solidFill>
              </a:rPr>
            </a:br>
            <a:br>
              <a:rPr lang="nl-NL" b="1" dirty="0">
                <a:solidFill>
                  <a:schemeClr val="tx2"/>
                </a:solidFill>
              </a:rPr>
            </a:br>
            <a:r>
              <a:rPr lang="nl-NL" b="1" dirty="0">
                <a:solidFill>
                  <a:schemeClr val="tx2"/>
                </a:solidFill>
              </a:rPr>
              <a:t>De kinderen Jens en Mats van 9 en 7 jaar oud verwoorden het beste wat een “kindvriendelijke scheiding” voor hen betekent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178" y="1628800"/>
            <a:ext cx="7567613" cy="198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44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800" b="1" dirty="0"/>
              <a:t>Wie ben ik?</a:t>
            </a:r>
          </a:p>
          <a:p>
            <a:pPr marL="0" indent="0">
              <a:buNone/>
            </a:pPr>
            <a:endParaRPr lang="nl-NL" dirty="0"/>
          </a:p>
        </p:txBody>
      </p:sp>
      <p:sp>
        <p:nvSpPr>
          <p:cNvPr id="3" name="Titel 2"/>
          <p:cNvSpPr>
            <a:spLocks noGrp="1"/>
          </p:cNvSpPr>
          <p:nvPr>
            <p:ph type="title"/>
          </p:nvPr>
        </p:nvSpPr>
        <p:spPr/>
        <p:txBody>
          <a:bodyPr/>
          <a:lstStyle/>
          <a:p>
            <a:r>
              <a:rPr lang="nl-NL" dirty="0"/>
              <a:t>introductie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05063"/>
            <a:ext cx="2165403" cy="2389349"/>
          </a:xfrm>
          <a:prstGeom prst="rect">
            <a:avLst/>
          </a:prstGeom>
        </p:spPr>
      </p:pic>
      <p:pic>
        <p:nvPicPr>
          <p:cNvPr id="2050" name="Picture 2" descr="C:\Users\nelleke\Desktop\foto's FB\gerritse poelman tilburg advocaat echtscheiding nelleke di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403" y="4005063"/>
            <a:ext cx="2292781" cy="2389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elleke\Desktop\foto's FB\Afbeelding 00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747" y="4017069"/>
            <a:ext cx="2232248" cy="2377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elleke\Desktop\foto's FB\Pand Gerritse Poelman Advocaten Bredaseweg 257 Tilbu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3932062"/>
            <a:ext cx="2267743" cy="24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032" y="1268760"/>
            <a:ext cx="7772400" cy="2718800"/>
          </a:xfrm>
        </p:spPr>
        <p:txBody>
          <a:bodyPr>
            <a:noAutofit/>
          </a:bodyPr>
          <a:lstStyle/>
          <a:p>
            <a:pPr algn="l"/>
            <a:r>
              <a:rPr lang="nl-NL" sz="3600" dirty="0"/>
              <a:t>de kindvriendelijke mediator</a:t>
            </a:r>
            <a:br>
              <a:rPr lang="nl-NL" sz="3600" dirty="0"/>
            </a:br>
            <a:r>
              <a:rPr lang="nl-NL" sz="3600" dirty="0"/>
              <a:t>de kindvriendelijke advocaat </a:t>
            </a:r>
            <a:br>
              <a:rPr lang="nl-NL" sz="3600" dirty="0"/>
            </a:br>
            <a:r>
              <a:rPr lang="nl-NL" sz="3600" dirty="0"/>
              <a:t>de bijzonder curator</a:t>
            </a:r>
            <a:br>
              <a:rPr lang="nl-NL" sz="3600" dirty="0"/>
            </a:br>
            <a:r>
              <a:rPr lang="nl-NL" sz="3600" dirty="0"/>
              <a:t>kindvriendelijke uitspraken </a:t>
            </a:r>
          </a:p>
        </p:txBody>
      </p:sp>
      <p:sp>
        <p:nvSpPr>
          <p:cNvPr id="3" name="Tijdelijke aanduiding voor tekst 2"/>
          <p:cNvSpPr>
            <a:spLocks noGrp="1"/>
          </p:cNvSpPr>
          <p:nvPr>
            <p:ph type="body" idx="1"/>
          </p:nvPr>
        </p:nvSpPr>
        <p:spPr>
          <a:xfrm>
            <a:off x="1367365" y="404665"/>
            <a:ext cx="6417734" cy="864096"/>
          </a:xfrm>
        </p:spPr>
        <p:txBody>
          <a:bodyPr>
            <a:normAutofit/>
          </a:bodyPr>
          <a:lstStyle/>
          <a:p>
            <a:pPr algn="l"/>
            <a:r>
              <a:rPr lang="nl-NL" sz="3200" b="1" dirty="0"/>
              <a:t>De diverse onderwerpen</a:t>
            </a:r>
          </a:p>
        </p:txBody>
      </p:sp>
      <p:pic>
        <p:nvPicPr>
          <p:cNvPr id="1026" name="Picture 2" descr="C:\Users\nelleke\Desktop\foto's FB\kinderen scheiden boelhou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365104"/>
            <a:ext cx="3456384" cy="229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1412776"/>
            <a:ext cx="8064895" cy="4031873"/>
          </a:xfrm>
          <a:prstGeom prst="rect">
            <a:avLst/>
          </a:prstGeom>
        </p:spPr>
        <p:txBody>
          <a:bodyPr wrap="square">
            <a:spAutoFit/>
          </a:bodyPr>
          <a:lstStyle/>
          <a:p>
            <a:r>
              <a:rPr lang="nl-NL" sz="3200" b="1" dirty="0">
                <a:solidFill>
                  <a:schemeClr val="tx2"/>
                </a:solidFill>
              </a:rPr>
              <a:t>De kindvriendelijke mediator</a:t>
            </a:r>
          </a:p>
          <a:p>
            <a:endParaRPr lang="nl-NL" sz="3200" b="1" dirty="0">
              <a:solidFill>
                <a:schemeClr val="tx2"/>
              </a:solidFill>
            </a:endParaRPr>
          </a:p>
          <a:p>
            <a:r>
              <a:rPr lang="nl-NL" sz="3200" b="1" dirty="0">
                <a:solidFill>
                  <a:schemeClr val="tx2"/>
                </a:solidFill>
              </a:rPr>
              <a:t>Hoe gaat het met de kinderen</a:t>
            </a:r>
          </a:p>
          <a:p>
            <a:r>
              <a:rPr lang="nl-NL" sz="3200" b="1" dirty="0">
                <a:solidFill>
                  <a:schemeClr val="tx2"/>
                </a:solidFill>
              </a:rPr>
              <a:t>Heb oog voor de kinderen</a:t>
            </a:r>
          </a:p>
          <a:p>
            <a:r>
              <a:rPr lang="nl-NL" sz="3200" b="1" dirty="0">
                <a:solidFill>
                  <a:schemeClr val="tx2"/>
                </a:solidFill>
              </a:rPr>
              <a:t>Visiedocument van de vFAS van maart 2019</a:t>
            </a:r>
          </a:p>
          <a:p>
            <a:endParaRPr lang="nl-NL" sz="3200" b="1" dirty="0">
              <a:solidFill>
                <a:schemeClr val="tx2"/>
              </a:solidFill>
            </a:endParaRPr>
          </a:p>
          <a:p>
            <a:endParaRPr lang="nl-NL" sz="3200" b="1" dirty="0">
              <a:solidFill>
                <a:schemeClr val="tx2"/>
              </a:solidFill>
            </a:endParaRPr>
          </a:p>
          <a:p>
            <a:endParaRPr lang="nl-NL" sz="3200" b="1" dirty="0">
              <a:solidFill>
                <a:schemeClr val="tx2"/>
              </a:solidFill>
            </a:endParaRPr>
          </a:p>
        </p:txBody>
      </p:sp>
      <p:pic>
        <p:nvPicPr>
          <p:cNvPr id="2050" name="Picture 2" descr="C:\Users\nelleke\Desktop\foto's FB\echtscheiding gpadvocaten tilburg boelhou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05064"/>
            <a:ext cx="5976664" cy="232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1628801"/>
            <a:ext cx="7056784" cy="4247317"/>
          </a:xfrm>
          <a:prstGeom prst="rect">
            <a:avLst/>
          </a:prstGeom>
        </p:spPr>
        <p:txBody>
          <a:bodyPr wrap="square">
            <a:spAutoFit/>
          </a:bodyPr>
          <a:lstStyle/>
          <a:p>
            <a:r>
              <a:rPr lang="nl-NL" dirty="0">
                <a:solidFill>
                  <a:schemeClr val="tx2"/>
                </a:solidFill>
              </a:rPr>
              <a:t>De vFAS onderschrijft de zeven kernen van goed ouderschap van de Staatscommissie Herijking Ouderschap (rapport "Kind en ouders in de 21ste eeuw" van december 2016) die voor elk kind beschikbaar zouden moeten zijn:</a:t>
            </a:r>
          </a:p>
          <a:p>
            <a:endParaRPr lang="nl-NL" dirty="0">
              <a:solidFill>
                <a:schemeClr val="tx2"/>
              </a:solidFill>
            </a:endParaRPr>
          </a:p>
          <a:p>
            <a:r>
              <a:rPr lang="nl-NL" dirty="0">
                <a:solidFill>
                  <a:schemeClr val="tx2"/>
                </a:solidFill>
              </a:rPr>
              <a:t>1. onvoorwaardelijk persoonlijk commitment van de ouder;</a:t>
            </a:r>
          </a:p>
          <a:p>
            <a:r>
              <a:rPr lang="nl-NL" dirty="0">
                <a:solidFill>
                  <a:schemeClr val="tx2"/>
                </a:solidFill>
              </a:rPr>
              <a:t>2. continuïteit van de opvoeding;</a:t>
            </a:r>
          </a:p>
          <a:p>
            <a:r>
              <a:rPr lang="nl-NL" dirty="0">
                <a:solidFill>
                  <a:schemeClr val="tx2"/>
                </a:solidFill>
              </a:rPr>
              <a:t>3. verzorging en zorg voor lichamelijk welzijn;</a:t>
            </a:r>
          </a:p>
          <a:p>
            <a:r>
              <a:rPr lang="nl-NL" dirty="0">
                <a:solidFill>
                  <a:schemeClr val="tx2"/>
                </a:solidFill>
              </a:rPr>
              <a:t>4. opvoeding tot zelfstandigheid in sociale maatschappelijke participatie;</a:t>
            </a:r>
          </a:p>
          <a:p>
            <a:r>
              <a:rPr lang="nl-NL" dirty="0">
                <a:solidFill>
                  <a:schemeClr val="tx2"/>
                </a:solidFill>
              </a:rPr>
              <a:t>5. organiseren en monitoren van de opvoeding in het gezin, op school en in het publieke domein;</a:t>
            </a:r>
          </a:p>
          <a:p>
            <a:r>
              <a:rPr lang="nl-NL" dirty="0">
                <a:solidFill>
                  <a:schemeClr val="tx2"/>
                </a:solidFill>
              </a:rPr>
              <a:t>6. vorming van de afstammingsidentiteit;</a:t>
            </a:r>
          </a:p>
          <a:p>
            <a:r>
              <a:rPr lang="nl-NL" dirty="0">
                <a:solidFill>
                  <a:schemeClr val="tx2"/>
                </a:solidFill>
              </a:rPr>
              <a:t>7. zorg voor contact- en omgangsmogelijkheden met voor het kind belangrijke personen, onder wie de andere ouder.</a:t>
            </a:r>
          </a:p>
        </p:txBody>
      </p:sp>
    </p:spTree>
    <p:extLst>
      <p:ext uri="{BB962C8B-B14F-4D97-AF65-F5344CB8AC3E}">
        <p14:creationId xmlns:p14="http://schemas.microsoft.com/office/powerpoint/2010/main" val="381989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t>De stem van het kind</a:t>
            </a:r>
            <a:br>
              <a:rPr lang="nl-NL" dirty="0"/>
            </a:br>
            <a:endParaRPr lang="nl-NL" dirty="0"/>
          </a:p>
        </p:txBody>
      </p:sp>
      <p:sp>
        <p:nvSpPr>
          <p:cNvPr id="3" name="Tijdelijke aanduiding voor inhoud 2"/>
          <p:cNvSpPr>
            <a:spLocks noGrp="1"/>
          </p:cNvSpPr>
          <p:nvPr>
            <p:ph sz="quarter" idx="13"/>
          </p:nvPr>
        </p:nvSpPr>
        <p:spPr>
          <a:xfrm>
            <a:off x="251520" y="1988840"/>
            <a:ext cx="5040559" cy="4137640"/>
          </a:xfrm>
        </p:spPr>
        <p:txBody>
          <a:bodyPr>
            <a:normAutofit fontScale="55000" lnSpcReduction="20000"/>
          </a:bodyPr>
          <a:lstStyle/>
          <a:p>
            <a:pPr marL="0" indent="0">
              <a:buNone/>
            </a:pPr>
            <a:r>
              <a:rPr lang="nl-NL" dirty="0"/>
              <a:t>	</a:t>
            </a:r>
            <a:endParaRPr lang="nl-NL" sz="3800" b="1" dirty="0"/>
          </a:p>
          <a:p>
            <a:r>
              <a:rPr lang="nl-NL" sz="3300" dirty="0"/>
              <a:t>De vFAS vindt het van belang dat kinderen op een bij hun leeftijd en rijpheid passende wijze worden betrokken in het proces van scheiding, bijvoorbeeld door middel van een zogenaamd “paraplugesprek” en/of “</a:t>
            </a:r>
            <a:r>
              <a:rPr lang="nl-NL" sz="3300" dirty="0" err="1"/>
              <a:t>kindgesprek</a:t>
            </a:r>
            <a:r>
              <a:rPr lang="nl-NL" sz="3300" dirty="0"/>
              <a:t>”.</a:t>
            </a:r>
          </a:p>
          <a:p>
            <a:r>
              <a:rPr lang="nl-NL" sz="3300" dirty="0"/>
              <a:t>De vFAS mediator ziet er op toe dat een kind in staat wordt gesteld zijn mening te uiten over hetgeen de ouders van plan zijn overeen te komen met betrekking tot zijn/haar positie. </a:t>
            </a:r>
            <a:br>
              <a:rPr lang="nl-NL" sz="3300" dirty="0"/>
            </a:br>
            <a:r>
              <a:rPr lang="nl-NL" sz="3300" dirty="0"/>
              <a:t>Dit laat onverlet dat het de primaire verantwoordelijkheid van de ouders is om tot een zorgregeling te komen. Van de kinderen wordt in deze geen keuze gevraagd.</a:t>
            </a:r>
            <a:br>
              <a:rPr lang="nl-NL" sz="3300" dirty="0"/>
            </a:br>
            <a:endParaRPr lang="nl-NL" sz="3300" dirty="0"/>
          </a:p>
          <a:p>
            <a:r>
              <a:rPr lang="nl-NL" sz="3300" dirty="0"/>
              <a:t>Visie kinderombudsman</a:t>
            </a:r>
          </a:p>
          <a:p>
            <a:r>
              <a:rPr lang="nl-NL" sz="3300" dirty="0"/>
              <a:t>Eigen ervaring </a:t>
            </a:r>
            <a:endParaRPr lang="nl-NL" sz="2900" dirty="0"/>
          </a:p>
        </p:txBody>
      </p:sp>
      <p:pic>
        <p:nvPicPr>
          <p:cNvPr id="5" name="Tijdelijke aanduiding voor inhoud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940152" y="4149080"/>
            <a:ext cx="3048000" cy="2033016"/>
          </a:xfrm>
        </p:spPr>
      </p:pic>
    </p:spTree>
    <p:extLst>
      <p:ext uri="{BB962C8B-B14F-4D97-AF65-F5344CB8AC3E}">
        <p14:creationId xmlns:p14="http://schemas.microsoft.com/office/powerpoint/2010/main" val="401820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2"/>
          </p:nvPr>
        </p:nvSpPr>
        <p:spPr/>
        <p:txBody>
          <a:bodyPr/>
          <a:lstStyle/>
          <a:p>
            <a:r>
              <a:rPr lang="nl-NL" sz="2000" dirty="0"/>
              <a:t>Man, vrouw en een team van twee advocaten, een coach en eventueel een financial</a:t>
            </a:r>
          </a:p>
          <a:p>
            <a:endParaRPr lang="nl-NL" dirty="0"/>
          </a:p>
          <a:p>
            <a:r>
              <a:rPr lang="nl-NL" dirty="0"/>
              <a:t>Ouderschapsplan</a:t>
            </a:r>
          </a:p>
        </p:txBody>
      </p:sp>
      <p:sp>
        <p:nvSpPr>
          <p:cNvPr id="3" name="Titel 2"/>
          <p:cNvSpPr>
            <a:spLocks noGrp="1"/>
          </p:cNvSpPr>
          <p:nvPr>
            <p:ph type="title"/>
          </p:nvPr>
        </p:nvSpPr>
        <p:spPr/>
        <p:txBody>
          <a:bodyPr/>
          <a:lstStyle/>
          <a:p>
            <a:r>
              <a:rPr lang="nl-NL" b="1" dirty="0"/>
              <a:t>Overlegscheiding</a:t>
            </a:r>
            <a:br>
              <a:rPr lang="nl-NL" dirty="0"/>
            </a:br>
            <a:endParaRPr lang="nl-NL"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2204864"/>
            <a:ext cx="4392487"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1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2"/>
          </p:nvPr>
        </p:nvSpPr>
        <p:spPr/>
        <p:txBody>
          <a:bodyPr/>
          <a:lstStyle/>
          <a:p>
            <a:endParaRPr lang="nl-NL" dirty="0"/>
          </a:p>
        </p:txBody>
      </p:sp>
      <p:sp>
        <p:nvSpPr>
          <p:cNvPr id="3" name="Titel 2"/>
          <p:cNvSpPr>
            <a:spLocks noGrp="1"/>
          </p:cNvSpPr>
          <p:nvPr>
            <p:ph type="title"/>
          </p:nvPr>
        </p:nvSpPr>
        <p:spPr/>
        <p:txBody>
          <a:bodyPr/>
          <a:lstStyle/>
          <a:p>
            <a:r>
              <a:rPr lang="nl-NL" b="1" dirty="0"/>
              <a:t>De kindvriendelijke advocaat</a:t>
            </a:r>
          </a:p>
        </p:txBody>
      </p:sp>
      <p:sp>
        <p:nvSpPr>
          <p:cNvPr id="4" name="Tijdelijke aanduiding voor inhoud 3"/>
          <p:cNvSpPr>
            <a:spLocks noGrp="1"/>
          </p:cNvSpPr>
          <p:nvPr>
            <p:ph idx="1"/>
          </p:nvPr>
        </p:nvSpPr>
        <p:spPr/>
        <p:txBody>
          <a:bodyPr/>
          <a:lstStyle/>
          <a:p>
            <a:r>
              <a:rPr lang="nl-NL" dirty="0"/>
              <a:t>Twee vormen:</a:t>
            </a:r>
            <a:br>
              <a:rPr lang="nl-NL" dirty="0"/>
            </a:br>
            <a:endParaRPr lang="nl-NL" dirty="0"/>
          </a:p>
          <a:p>
            <a:r>
              <a:rPr lang="nl-NL" dirty="0"/>
              <a:t>“kindvriendelijk in je hoedanigheid als  advocaat van het kind” </a:t>
            </a:r>
          </a:p>
          <a:p>
            <a:r>
              <a:rPr lang="nl-NL" dirty="0"/>
              <a:t>of </a:t>
            </a:r>
          </a:p>
          <a:p>
            <a:r>
              <a:rPr lang="nl-NL" dirty="0"/>
              <a:t>“kindvriendelijk in je hoedanigheid als advocaat van één van de ouders”</a:t>
            </a:r>
          </a:p>
          <a:p>
            <a:endParaRPr lang="nl-NL" dirty="0"/>
          </a:p>
        </p:txBody>
      </p:sp>
      <p:pic>
        <p:nvPicPr>
          <p:cNvPr id="4099" name="Picture 3" descr="C:\Users\nelleke\Desktop\foto's FB\24549614-cartoon-parents-scolded-child-the-child-stands-with-a-sign-hel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429000"/>
            <a:ext cx="2516448" cy="309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9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556792"/>
            <a:ext cx="8712968" cy="3168352"/>
          </a:xfrm>
        </p:spPr>
        <p:txBody>
          <a:bodyPr>
            <a:normAutofit fontScale="90000"/>
          </a:bodyPr>
          <a:lstStyle/>
          <a:p>
            <a:pPr algn="l"/>
            <a:r>
              <a:rPr lang="nl-NL" dirty="0"/>
              <a:t>Wanneer ben je advocaat van het kind:</a:t>
            </a:r>
            <a:br>
              <a:rPr lang="nl-NL" dirty="0"/>
            </a:br>
            <a:br>
              <a:rPr lang="nl-NL" dirty="0"/>
            </a:br>
            <a:r>
              <a:rPr lang="nl-NL" sz="3100" dirty="0"/>
              <a:t>1. Eigen rechtsingang kind art. 	1:377g BW / art. 1:251a BW</a:t>
            </a:r>
            <a:br>
              <a:rPr lang="nl-NL" sz="3100" dirty="0"/>
            </a:br>
            <a:r>
              <a:rPr lang="nl-NL" sz="3100" dirty="0"/>
              <a:t>2. Advocaat bij gesloten 	uithuisplaatsingen</a:t>
            </a:r>
            <a:br>
              <a:rPr lang="nl-NL" sz="3100" dirty="0"/>
            </a:br>
            <a:r>
              <a:rPr lang="nl-NL" sz="3100" dirty="0"/>
              <a:t>3. Advocaat bij strafzaken</a:t>
            </a:r>
            <a:br>
              <a:rPr lang="nl-NL" sz="3100" dirty="0"/>
            </a:br>
            <a:r>
              <a:rPr lang="nl-NL" sz="3100" dirty="0"/>
              <a:t>4. Bijzonder curator art. 1: 250 BW en art. 1: 212 BW</a:t>
            </a:r>
            <a:br>
              <a:rPr lang="nl-NL" dirty="0"/>
            </a:br>
            <a:endParaRPr lang="nl-NL" dirty="0"/>
          </a:p>
        </p:txBody>
      </p:sp>
      <p:sp>
        <p:nvSpPr>
          <p:cNvPr id="3" name="Ondertitel 2"/>
          <p:cNvSpPr>
            <a:spLocks noGrp="1"/>
          </p:cNvSpPr>
          <p:nvPr>
            <p:ph type="subTitle" idx="1"/>
          </p:nvPr>
        </p:nvSpPr>
        <p:spPr>
          <a:xfrm flipV="1">
            <a:off x="1371600" y="5029200"/>
            <a:ext cx="6400800" cy="55983"/>
          </a:xfrm>
        </p:spPr>
        <p:txBody>
          <a:bodyPr>
            <a:normAutofit fontScale="25000" lnSpcReduction="20000"/>
          </a:bodyPr>
          <a:lstStyle/>
          <a:p>
            <a:endParaRPr lang="nl-NL" dirty="0"/>
          </a:p>
        </p:txBody>
      </p:sp>
      <p:pic>
        <p:nvPicPr>
          <p:cNvPr id="5123" name="Picture 3" descr="C:\Users\nelleke\Desktop\foto's FB\k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61770"/>
            <a:ext cx="3672408" cy="220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2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191</TotalTime>
  <Words>313</Words>
  <Application>Microsoft Macintosh PowerPoint</Application>
  <PresentationFormat>Diavoorstelling (4:3)</PresentationFormat>
  <Paragraphs>64</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Candara</vt:lpstr>
      <vt:lpstr>Symbol</vt:lpstr>
      <vt:lpstr>Golfvorm</vt:lpstr>
      <vt:lpstr>De kindvriendelijke advocaat</vt:lpstr>
      <vt:lpstr>introductie</vt:lpstr>
      <vt:lpstr>de kindvriendelijke mediator de kindvriendelijke advocaat  de bijzonder curator kindvriendelijke uitspraken </vt:lpstr>
      <vt:lpstr>PowerPoint-presentatie</vt:lpstr>
      <vt:lpstr>PowerPoint-presentatie</vt:lpstr>
      <vt:lpstr> De stem van het kind </vt:lpstr>
      <vt:lpstr>Overlegscheiding </vt:lpstr>
      <vt:lpstr>De kindvriendelijke advocaat</vt:lpstr>
      <vt:lpstr>Wanneer ben je advocaat van het kind:  1. Eigen rechtsingang kind art.  1:377g BW / art. 1:251a BW 2. Advocaat bij gesloten  uithuisplaatsingen 3. Advocaat bij strafzaken 4. Bijzonder curator art. 1: 250 BW en art. 1: 212 BW </vt:lpstr>
      <vt:lpstr>Kindvriendelijk als advocaat van een kind</vt:lpstr>
      <vt:lpstr>Kindvriendelijk als advocaat van één van de ouders</vt:lpstr>
      <vt:lpstr>   Kindvriendelijk als advocaat van één van partijen  Ik ben van mening dat je als advocaat van één van partijen het belang van de kinderen voor ogen moet houden en je cliënten ook op die manier moet adviseren. Dat is niet altijd makkelijk, zeker als niet helemaal helder is wat in het belang van het kind is  Kinderen hebben last van conflicten tussen hun ouders. Dat is een feit. Dus niet gelijk op de barricade springen, ook niet als je cliënt dat eigenlijk wel zou willen, maar eerst kijken of overleg mogelijk is. Als een stapje terug doen rust creëert, dan is dat het advies wat je zou moeten geven. Vooruitgaan en niet steeds achteruit kijken. En dan ben je ook in die situatie een kindvriendelijke advocaat. </vt:lpstr>
      <vt:lpstr>Kindvriendelijke uitspraken</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kindvriendelijke advocaat</dc:title>
  <dc:creator>Nelleke Boelhouwer</dc:creator>
  <cp:lastModifiedBy>Annelotte Hoepman</cp:lastModifiedBy>
  <cp:revision>15</cp:revision>
  <dcterms:created xsi:type="dcterms:W3CDTF">2019-05-15T14:38:00Z</dcterms:created>
  <dcterms:modified xsi:type="dcterms:W3CDTF">2019-05-16T16:37:27Z</dcterms:modified>
</cp:coreProperties>
</file>