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handoutMasterIdLst>
    <p:handoutMasterId r:id="rId18"/>
  </p:handoutMasterIdLst>
  <p:sldIdLst>
    <p:sldId id="256" r:id="rId2"/>
    <p:sldId id="261" r:id="rId3"/>
    <p:sldId id="259" r:id="rId4"/>
    <p:sldId id="260" r:id="rId5"/>
    <p:sldId id="264" r:id="rId6"/>
    <p:sldId id="257" r:id="rId7"/>
    <p:sldId id="258" r:id="rId8"/>
    <p:sldId id="303" r:id="rId9"/>
    <p:sldId id="262" r:id="rId10"/>
    <p:sldId id="263" r:id="rId11"/>
    <p:sldId id="304" r:id="rId12"/>
    <p:sldId id="305" r:id="rId13"/>
    <p:sldId id="265" r:id="rId14"/>
    <p:sldId id="266" r:id="rId15"/>
    <p:sldId id="29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n Singendonk" initials="KS" lastIdx="2" clrIdx="0">
    <p:extLst>
      <p:ext uri="{19B8F6BF-5375-455C-9EA6-DF929625EA0E}">
        <p15:presenceInfo xmlns:p15="http://schemas.microsoft.com/office/powerpoint/2012/main" userId="84474ccaa1f2e06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451" y="67"/>
      </p:cViewPr>
      <p:guideLst/>
    </p:cSldViewPr>
  </p:slideViewPr>
  <p:notesTextViewPr>
    <p:cViewPr>
      <p:scale>
        <a:sx n="1" d="1"/>
        <a:sy n="1" d="1"/>
      </p:scale>
      <p:origin x="0" y="0"/>
    </p:cViewPr>
  </p:notesTextViewPr>
  <p:notesViewPr>
    <p:cSldViewPr snapToGrid="0">
      <p:cViewPr varScale="1">
        <p:scale>
          <a:sx n="42" d="100"/>
          <a:sy n="42" d="100"/>
        </p:scale>
        <p:origin x="2501"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51B3C65-E54C-4C23-B238-AB6B3489B470}"/>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896E89AA-7DDA-456E-ABE6-79FF43F8E7AF}"/>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AF2759A7-1A92-4898-8E2A-5665801C9D38}" type="datetimeFigureOut">
              <a:rPr lang="nl-NL" smtClean="0"/>
              <a:t>14-5-2019</a:t>
            </a:fld>
            <a:endParaRPr lang="nl-NL"/>
          </a:p>
        </p:txBody>
      </p:sp>
      <p:sp>
        <p:nvSpPr>
          <p:cNvPr id="4" name="Tijdelijke aanduiding voor voettekst 3">
            <a:extLst>
              <a:ext uri="{FF2B5EF4-FFF2-40B4-BE49-F238E27FC236}">
                <a16:creationId xmlns:a16="http://schemas.microsoft.com/office/drawing/2014/main" id="{2829149C-3B3F-4D08-854F-2CF6D63886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33358CAD-47A2-4F70-AE37-ADCD74CC7E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C7F8C76-82CB-4834-BBB5-04FA46EDEED4}" type="slidenum">
              <a:rPr lang="nl-NL" smtClean="0"/>
              <a:t>‹nr.›</a:t>
            </a:fld>
            <a:endParaRPr lang="nl-NL"/>
          </a:p>
        </p:txBody>
      </p:sp>
    </p:spTree>
    <p:extLst>
      <p:ext uri="{BB962C8B-B14F-4D97-AF65-F5344CB8AC3E}">
        <p14:creationId xmlns:p14="http://schemas.microsoft.com/office/powerpoint/2010/main" val="12549294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74D73A61-3B99-437F-8F64-FE388AC12888}" type="datetimeFigureOut">
              <a:rPr lang="nl-NL" smtClean="0"/>
              <a:t>14-5-2019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D6AA0-3049-4E5E-811B-A9161DF25F7D}" type="slidenum">
              <a:rPr lang="nl-NL" smtClean="0"/>
              <a:t>‹nr.›</a:t>
            </a:fld>
            <a:endParaRPr lang="nl-NL"/>
          </a:p>
        </p:txBody>
      </p:sp>
    </p:spTree>
    <p:extLst>
      <p:ext uri="{BB962C8B-B14F-4D97-AF65-F5344CB8AC3E}">
        <p14:creationId xmlns:p14="http://schemas.microsoft.com/office/powerpoint/2010/main" val="3153737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Afkomstig uit het onderwijs en na een studie pedagogiek en nog later een studie ontwikkelingspsychologie waarin ik ben afgestudeerd op kinderen en echtscheiding.  Tijdens mijn werkzaamheden kwam ik er al snel achter dat ik kinderen in complexe </a:t>
            </a:r>
            <a:r>
              <a:rPr lang="nl-NL" dirty="0" err="1"/>
              <a:t>scheidengszaken</a:t>
            </a:r>
            <a:r>
              <a:rPr lang="nl-NL" dirty="0"/>
              <a:t> niet verder kon helpen als ouders niet mee werken aan een oplossing. Ik begon met de ouders samen te werken al voor dat het beroep mediator bestond en ik volgde de 1</a:t>
            </a:r>
            <a:r>
              <a:rPr lang="nl-NL" baseline="30000" dirty="0"/>
              <a:t>ste</a:t>
            </a:r>
            <a:r>
              <a:rPr lang="nl-NL" dirty="0"/>
              <a:t> opleiding bij het NIP tot </a:t>
            </a:r>
            <a:r>
              <a:rPr lang="nl-NL" dirty="0" err="1"/>
              <a:t>familymediator</a:t>
            </a:r>
            <a:r>
              <a:rPr lang="nl-NL" dirty="0"/>
              <a:t> in  1998 en 1999 MFN geregistreerd.  Als BC steeds meer betrokkenheid van kinderen bij de procedure in 250 zaken.</a:t>
            </a:r>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1</a:t>
            </a:fld>
            <a:endParaRPr lang="nl-NL"/>
          </a:p>
        </p:txBody>
      </p:sp>
    </p:spTree>
    <p:extLst>
      <p:ext uri="{BB962C8B-B14F-4D97-AF65-F5344CB8AC3E}">
        <p14:creationId xmlns:p14="http://schemas.microsoft.com/office/powerpoint/2010/main" val="731682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2</a:t>
            </a:fld>
            <a:endParaRPr lang="nl-NL"/>
          </a:p>
        </p:txBody>
      </p:sp>
    </p:spTree>
    <p:extLst>
      <p:ext uri="{BB962C8B-B14F-4D97-AF65-F5344CB8AC3E}">
        <p14:creationId xmlns:p14="http://schemas.microsoft.com/office/powerpoint/2010/main" val="110364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Een brief voor de kinderen waarin de beslissing van de rechter wordt uitgelegd is voldoende omdat de andere beslissingen en overwegingen hoeven niet gedeeld te worden met het kind.</a:t>
            </a:r>
          </a:p>
          <a:p>
            <a:endParaRPr lang="nl-NL" dirty="0"/>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6</a:t>
            </a:fld>
            <a:endParaRPr lang="nl-NL"/>
          </a:p>
        </p:txBody>
      </p:sp>
    </p:spTree>
    <p:extLst>
      <p:ext uri="{BB962C8B-B14F-4D97-AF65-F5344CB8AC3E}">
        <p14:creationId xmlns:p14="http://schemas.microsoft.com/office/powerpoint/2010/main" val="1778385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kind kan bv blij zijn met uitspraak maar zich niet realiseren dat een ouder in hoger beroep kan gaan</a:t>
            </a:r>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7</a:t>
            </a:fld>
            <a:endParaRPr lang="nl-NL"/>
          </a:p>
        </p:txBody>
      </p:sp>
    </p:spTree>
    <p:extLst>
      <p:ext uri="{BB962C8B-B14F-4D97-AF65-F5344CB8AC3E}">
        <p14:creationId xmlns:p14="http://schemas.microsoft.com/office/powerpoint/2010/main" val="3063651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Aspiratie is de wil om iets te bereiken</a:t>
            </a:r>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8</a:t>
            </a:fld>
            <a:endParaRPr lang="nl-NL"/>
          </a:p>
        </p:txBody>
      </p:sp>
    </p:spTree>
    <p:extLst>
      <p:ext uri="{BB962C8B-B14F-4D97-AF65-F5344CB8AC3E}">
        <p14:creationId xmlns:p14="http://schemas.microsoft.com/office/powerpoint/2010/main" val="1481006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Voorbeeld van Anouk en Simon en de brieven</a:t>
            </a:r>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11</a:t>
            </a:fld>
            <a:endParaRPr lang="nl-NL"/>
          </a:p>
        </p:txBody>
      </p:sp>
    </p:spTree>
    <p:extLst>
      <p:ext uri="{BB962C8B-B14F-4D97-AF65-F5344CB8AC3E}">
        <p14:creationId xmlns:p14="http://schemas.microsoft.com/office/powerpoint/2010/main" val="2414302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CED6AA0-3049-4E5E-811B-A9161DF25F7D}" type="slidenum">
              <a:rPr lang="nl-NL" smtClean="0"/>
              <a:t>15</a:t>
            </a:fld>
            <a:endParaRPr lang="nl-NL"/>
          </a:p>
        </p:txBody>
      </p:sp>
    </p:spTree>
    <p:extLst>
      <p:ext uri="{BB962C8B-B14F-4D97-AF65-F5344CB8AC3E}">
        <p14:creationId xmlns:p14="http://schemas.microsoft.com/office/powerpoint/2010/main" val="240158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3746896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231709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6887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4021802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57543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2556127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1325330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4013767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1696017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r>
              <a:rPr lang="nl-NL"/>
              <a:t>Singendonk 17-5-2019 CCRA </a:t>
            </a:r>
          </a:p>
        </p:txBody>
      </p:sp>
      <p:sp>
        <p:nvSpPr>
          <p:cNvPr id="5" name="Footer Placeholder 4"/>
          <p:cNvSpPr>
            <a:spLocks noGrp="1"/>
          </p:cNvSpPr>
          <p:nvPr>
            <p:ph type="ftr" sz="quarter" idx="11"/>
          </p:nvPr>
        </p:nvSpPr>
        <p:spPr/>
        <p:txBody>
          <a:bodyPr/>
          <a:lstStyle/>
          <a:p>
            <a:r>
              <a:rPr lang="nl-NL"/>
              <a:t>De praktijk van kindvriendelijke uitspraken. Haken en ogen!</a:t>
            </a:r>
          </a:p>
        </p:txBody>
      </p:sp>
      <p:sp>
        <p:nvSpPr>
          <p:cNvPr id="6" name="Slide Number Placeholder 5"/>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360741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r>
              <a:rPr lang="nl-NL"/>
              <a:t>Singendonk 17-5-2019 CCRA </a:t>
            </a:r>
          </a:p>
        </p:txBody>
      </p:sp>
      <p:sp>
        <p:nvSpPr>
          <p:cNvPr id="6" name="Footer Placeholder 5"/>
          <p:cNvSpPr>
            <a:spLocks noGrp="1"/>
          </p:cNvSpPr>
          <p:nvPr>
            <p:ph type="ftr" sz="quarter" idx="11"/>
          </p:nvPr>
        </p:nvSpPr>
        <p:spPr/>
        <p:txBody>
          <a:bodyPr/>
          <a:lstStyle/>
          <a:p>
            <a:r>
              <a:rPr lang="nl-NL"/>
              <a:t>De praktijk van kindvriendelijke uitspraken. Haken en ogen!</a:t>
            </a:r>
          </a:p>
        </p:txBody>
      </p:sp>
      <p:sp>
        <p:nvSpPr>
          <p:cNvPr id="7" name="Slide Number Placeholder 6"/>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72778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r>
              <a:rPr lang="nl-NL"/>
              <a:t>Singendonk 17-5-2019 CCRA </a:t>
            </a:r>
          </a:p>
        </p:txBody>
      </p:sp>
      <p:sp>
        <p:nvSpPr>
          <p:cNvPr id="8" name="Footer Placeholder 7"/>
          <p:cNvSpPr>
            <a:spLocks noGrp="1"/>
          </p:cNvSpPr>
          <p:nvPr>
            <p:ph type="ftr" sz="quarter" idx="11"/>
          </p:nvPr>
        </p:nvSpPr>
        <p:spPr/>
        <p:txBody>
          <a:bodyPr/>
          <a:lstStyle/>
          <a:p>
            <a:r>
              <a:rPr lang="nl-NL"/>
              <a:t>De praktijk van kindvriendelijke uitspraken. Haken en ogen!</a:t>
            </a:r>
          </a:p>
        </p:txBody>
      </p:sp>
      <p:sp>
        <p:nvSpPr>
          <p:cNvPr id="9" name="Slide Number Placeholder 8"/>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803694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r>
              <a:rPr lang="nl-NL"/>
              <a:t>Singendonk 17-5-2019 CCRA </a:t>
            </a:r>
          </a:p>
        </p:txBody>
      </p:sp>
      <p:sp>
        <p:nvSpPr>
          <p:cNvPr id="4" name="Footer Placeholder 3"/>
          <p:cNvSpPr>
            <a:spLocks noGrp="1"/>
          </p:cNvSpPr>
          <p:nvPr>
            <p:ph type="ftr" sz="quarter" idx="11"/>
          </p:nvPr>
        </p:nvSpPr>
        <p:spPr/>
        <p:txBody>
          <a:bodyPr/>
          <a:lstStyle/>
          <a:p>
            <a:r>
              <a:rPr lang="nl-NL"/>
              <a:t>De praktijk van kindvriendelijke uitspraken. Haken en ogen!</a:t>
            </a:r>
          </a:p>
        </p:txBody>
      </p:sp>
      <p:sp>
        <p:nvSpPr>
          <p:cNvPr id="5" name="Slide Number Placeholder 4"/>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179766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nl-NL"/>
              <a:t>Singendonk 17-5-2019 CCRA </a:t>
            </a:r>
          </a:p>
        </p:txBody>
      </p:sp>
      <p:sp>
        <p:nvSpPr>
          <p:cNvPr id="3" name="Footer Placeholder 2"/>
          <p:cNvSpPr>
            <a:spLocks noGrp="1"/>
          </p:cNvSpPr>
          <p:nvPr>
            <p:ph type="ftr" sz="quarter" idx="11"/>
          </p:nvPr>
        </p:nvSpPr>
        <p:spPr/>
        <p:txBody>
          <a:bodyPr/>
          <a:lstStyle/>
          <a:p>
            <a:r>
              <a:rPr lang="nl-NL"/>
              <a:t>De praktijk van kindvriendelijke uitspraken. Haken en ogen!</a:t>
            </a:r>
          </a:p>
        </p:txBody>
      </p:sp>
      <p:sp>
        <p:nvSpPr>
          <p:cNvPr id="4" name="Slide Number Placeholder 3"/>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60641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r>
              <a:rPr lang="nl-NL"/>
              <a:t>Singendonk 17-5-2019 CCRA </a:t>
            </a:r>
          </a:p>
        </p:txBody>
      </p:sp>
      <p:sp>
        <p:nvSpPr>
          <p:cNvPr id="6" name="Footer Placeholder 5"/>
          <p:cNvSpPr>
            <a:spLocks noGrp="1"/>
          </p:cNvSpPr>
          <p:nvPr>
            <p:ph type="ftr" sz="quarter" idx="11"/>
          </p:nvPr>
        </p:nvSpPr>
        <p:spPr/>
        <p:txBody>
          <a:bodyPr/>
          <a:lstStyle/>
          <a:p>
            <a:r>
              <a:rPr lang="nl-NL"/>
              <a:t>De praktijk van kindvriendelijke uitspraken. Haken en ogen!</a:t>
            </a:r>
          </a:p>
        </p:txBody>
      </p:sp>
      <p:sp>
        <p:nvSpPr>
          <p:cNvPr id="7" name="Slide Number Placeholder 6"/>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12322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r>
              <a:rPr lang="nl-NL"/>
              <a:t>Singendonk 17-5-2019 CCRA </a:t>
            </a:r>
          </a:p>
        </p:txBody>
      </p:sp>
      <p:sp>
        <p:nvSpPr>
          <p:cNvPr id="6" name="Footer Placeholder 5"/>
          <p:cNvSpPr>
            <a:spLocks noGrp="1"/>
          </p:cNvSpPr>
          <p:nvPr>
            <p:ph type="ftr" sz="quarter" idx="11"/>
          </p:nvPr>
        </p:nvSpPr>
        <p:spPr/>
        <p:txBody>
          <a:bodyPr/>
          <a:lstStyle/>
          <a:p>
            <a:r>
              <a:rPr lang="nl-NL"/>
              <a:t>De praktijk van kindvriendelijke uitspraken. Haken en ogen!</a:t>
            </a:r>
          </a:p>
        </p:txBody>
      </p:sp>
      <p:sp>
        <p:nvSpPr>
          <p:cNvPr id="7" name="Slide Number Placeholder 6"/>
          <p:cNvSpPr>
            <a:spLocks noGrp="1"/>
          </p:cNvSpPr>
          <p:nvPr>
            <p:ph type="sldNum" sz="quarter" idx="12"/>
          </p:nvPr>
        </p:nvSpPr>
        <p:spPr/>
        <p:txBody>
          <a:bodyPr/>
          <a:lstStyle/>
          <a:p>
            <a:fld id="{C560DBB7-C43F-463B-B65C-D86643266D9D}" type="slidenum">
              <a:rPr lang="nl-NL" smtClean="0"/>
              <a:t>‹nr.›</a:t>
            </a:fld>
            <a:endParaRPr lang="nl-NL"/>
          </a:p>
        </p:txBody>
      </p:sp>
    </p:spTree>
    <p:extLst>
      <p:ext uri="{BB962C8B-B14F-4D97-AF65-F5344CB8AC3E}">
        <p14:creationId xmlns:p14="http://schemas.microsoft.com/office/powerpoint/2010/main" val="284379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nl-NL"/>
              <a:t>Singendonk 17-5-2019 CCRA </a:t>
            </a: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nl-NL"/>
              <a:t>De praktijk van kindvriendelijke uitspraken. Haken en ogen!</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60DBB7-C43F-463B-B65C-D86643266D9D}" type="slidenum">
              <a:rPr lang="nl-NL" smtClean="0"/>
              <a:t>‹nr.›</a:t>
            </a:fld>
            <a:endParaRPr lang="nl-NL"/>
          </a:p>
        </p:txBody>
      </p:sp>
    </p:spTree>
    <p:extLst>
      <p:ext uri="{BB962C8B-B14F-4D97-AF65-F5344CB8AC3E}">
        <p14:creationId xmlns:p14="http://schemas.microsoft.com/office/powerpoint/2010/main" val="1115437795"/>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karinsingendonk.n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01CEB0-A1FA-4EB5-9149-BD94ADBAB7A9}"/>
              </a:ext>
            </a:extLst>
          </p:cNvPr>
          <p:cNvSpPr>
            <a:spLocks noGrp="1"/>
          </p:cNvSpPr>
          <p:nvPr>
            <p:ph type="ctrTitle"/>
          </p:nvPr>
        </p:nvSpPr>
        <p:spPr>
          <a:xfrm>
            <a:off x="1507067" y="451513"/>
            <a:ext cx="7766936" cy="3599323"/>
          </a:xfrm>
        </p:spPr>
        <p:txBody>
          <a:bodyPr>
            <a:normAutofit fontScale="90000"/>
          </a:bodyPr>
          <a:lstStyle/>
          <a:p>
            <a:pPr algn="ctr"/>
            <a:r>
              <a:rPr lang="nl-NL" sz="4400" dirty="0">
                <a:solidFill>
                  <a:schemeClr val="tx1"/>
                </a:solidFill>
              </a:rPr>
              <a:t>17 mei 2019 </a:t>
            </a:r>
            <a:br>
              <a:rPr lang="nl-NL" sz="4400" dirty="0">
                <a:solidFill>
                  <a:schemeClr val="tx1"/>
                </a:solidFill>
              </a:rPr>
            </a:br>
            <a:r>
              <a:rPr lang="nl-NL" dirty="0">
                <a:solidFill>
                  <a:schemeClr val="tx1"/>
                </a:solidFill>
              </a:rPr>
              <a:t>Kindvriendelijke uitspraken Haken en ogen!</a:t>
            </a:r>
            <a:br>
              <a:rPr lang="nl-NL" dirty="0">
                <a:solidFill>
                  <a:schemeClr val="tx1"/>
                </a:solidFill>
              </a:rPr>
            </a:br>
            <a:endParaRPr lang="nl-NL" dirty="0"/>
          </a:p>
        </p:txBody>
      </p:sp>
      <p:sp>
        <p:nvSpPr>
          <p:cNvPr id="3" name="Ondertitel 2">
            <a:extLst>
              <a:ext uri="{FF2B5EF4-FFF2-40B4-BE49-F238E27FC236}">
                <a16:creationId xmlns:a16="http://schemas.microsoft.com/office/drawing/2014/main" id="{25A2C24C-8EE5-43F5-AEF2-F3448D41A505}"/>
              </a:ext>
            </a:extLst>
          </p:cNvPr>
          <p:cNvSpPr>
            <a:spLocks noGrp="1"/>
          </p:cNvSpPr>
          <p:nvPr>
            <p:ph type="subTitle" idx="1"/>
          </p:nvPr>
        </p:nvSpPr>
        <p:spPr>
          <a:xfrm>
            <a:off x="1507067" y="3589867"/>
            <a:ext cx="7766936" cy="2099894"/>
          </a:xfrm>
        </p:spPr>
        <p:txBody>
          <a:bodyPr>
            <a:normAutofit fontScale="25000" lnSpcReduction="20000"/>
          </a:bodyPr>
          <a:lstStyle/>
          <a:p>
            <a:pPr algn="l"/>
            <a:r>
              <a:rPr lang="nl-NL" sz="9600" dirty="0">
                <a:solidFill>
                  <a:schemeClr val="tx1"/>
                </a:solidFill>
              </a:rPr>
              <a:t>Drs. C.O.M. Singendonk: </a:t>
            </a:r>
            <a:r>
              <a:rPr lang="nl-NL" sz="9600" dirty="0"/>
              <a:t>	</a:t>
            </a:r>
            <a:r>
              <a:rPr lang="nl-NL" sz="9600" u="sng" dirty="0">
                <a:hlinkClick r:id="rId3"/>
              </a:rPr>
              <a:t>www.karinsingendonk.nl</a:t>
            </a:r>
            <a:r>
              <a:rPr lang="nl-NL" sz="9600" dirty="0"/>
              <a:t> Registermediator </a:t>
            </a:r>
            <a:r>
              <a:rPr lang="nl-NL" sz="9600" dirty="0" err="1"/>
              <a:t>MfN</a:t>
            </a:r>
            <a:r>
              <a:rPr lang="nl-NL" sz="9600" dirty="0"/>
              <a:t> </a:t>
            </a:r>
          </a:p>
          <a:p>
            <a:pPr algn="l"/>
            <a:r>
              <a:rPr lang="nl-NL" sz="9600" dirty="0"/>
              <a:t>Forensisch mediator FM</a:t>
            </a:r>
          </a:p>
          <a:p>
            <a:pPr algn="l"/>
            <a:r>
              <a:rPr lang="nl-NL" sz="9600" dirty="0"/>
              <a:t>Bijzondere curator</a:t>
            </a:r>
          </a:p>
          <a:p>
            <a:pPr algn="l"/>
            <a:r>
              <a:rPr lang="nl-NL" sz="9600" dirty="0"/>
              <a:t>Family mediator NIP</a:t>
            </a:r>
          </a:p>
          <a:p>
            <a:pPr algn="l"/>
            <a:endParaRPr lang="nl-NL" sz="9600" dirty="0"/>
          </a:p>
          <a:p>
            <a:pPr algn="l"/>
            <a:r>
              <a:rPr lang="nl-NL" sz="9600" dirty="0"/>
              <a:t> </a:t>
            </a:r>
          </a:p>
          <a:p>
            <a:r>
              <a:rPr lang="nl-NL" dirty="0">
                <a:solidFill>
                  <a:schemeClr val="tx1"/>
                </a:solidFill>
              </a:rPr>
              <a:t> </a:t>
            </a:r>
          </a:p>
        </p:txBody>
      </p:sp>
      <p:sp>
        <p:nvSpPr>
          <p:cNvPr id="4" name="Tijdelijke aanduiding voor datum 3">
            <a:extLst>
              <a:ext uri="{FF2B5EF4-FFF2-40B4-BE49-F238E27FC236}">
                <a16:creationId xmlns:a16="http://schemas.microsoft.com/office/drawing/2014/main" id="{BD95B562-0409-4C39-BBF0-58944ADA5EBA}"/>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2B0ADD4B-D539-4951-AE64-F476870B979C}"/>
              </a:ext>
            </a:extLst>
          </p:cNvPr>
          <p:cNvSpPr>
            <a:spLocks noGrp="1"/>
          </p:cNvSpPr>
          <p:nvPr>
            <p:ph type="ftr" sz="quarter" idx="11"/>
          </p:nvPr>
        </p:nvSpPr>
        <p:spPr/>
        <p:txBody>
          <a:bodyPr/>
          <a:lstStyle/>
          <a:p>
            <a:r>
              <a:rPr lang="nl-NL" dirty="0"/>
              <a:t>De praktijk van kindvriendelijke uitspraken. Haken en ogen!</a:t>
            </a:r>
          </a:p>
        </p:txBody>
      </p:sp>
      <p:pic>
        <p:nvPicPr>
          <p:cNvPr id="6" name="Picture 8" descr="C:\Users\Karin\Documents\Documenten Karin\Boek K &amp; E\kind_en_echtscheiding_klein_2.jpg">
            <a:extLst>
              <a:ext uri="{FF2B5EF4-FFF2-40B4-BE49-F238E27FC236}">
                <a16:creationId xmlns:a16="http://schemas.microsoft.com/office/drawing/2014/main" id="{FC302D78-6762-4DF1-8B91-8B06BDA475C2}"/>
              </a:ext>
            </a:extLst>
          </p:cNvPr>
          <p:cNvPicPr>
            <a:picLocks noChangeAspect="1" noChangeArrowheads="1"/>
          </p:cNvPicPr>
          <p:nvPr/>
        </p:nvPicPr>
        <p:blipFill>
          <a:blip r:embed="rId4" cstate="print"/>
          <a:srcRect/>
          <a:stretch>
            <a:fillRect/>
          </a:stretch>
        </p:blipFill>
        <p:spPr bwMode="auto">
          <a:xfrm>
            <a:off x="9687543" y="242888"/>
            <a:ext cx="1856757" cy="2628900"/>
          </a:xfrm>
          <a:prstGeom prst="rect">
            <a:avLst/>
          </a:prstGeom>
          <a:noFill/>
        </p:spPr>
      </p:pic>
    </p:spTree>
    <p:extLst>
      <p:ext uri="{BB962C8B-B14F-4D97-AF65-F5344CB8AC3E}">
        <p14:creationId xmlns:p14="http://schemas.microsoft.com/office/powerpoint/2010/main" val="248559717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D0591-80D6-45E9-B9CB-4FCFEED952AE}"/>
              </a:ext>
            </a:extLst>
          </p:cNvPr>
          <p:cNvSpPr>
            <a:spLocks noGrp="1"/>
          </p:cNvSpPr>
          <p:nvPr>
            <p:ph type="title"/>
          </p:nvPr>
        </p:nvSpPr>
        <p:spPr>
          <a:xfrm>
            <a:off x="677334" y="609600"/>
            <a:ext cx="8596668" cy="816864"/>
          </a:xfrm>
        </p:spPr>
        <p:txBody>
          <a:bodyPr/>
          <a:lstStyle/>
          <a:p>
            <a:r>
              <a:rPr lang="nl-NL" dirty="0"/>
              <a:t>Belangrijk voor het kind</a:t>
            </a:r>
          </a:p>
        </p:txBody>
      </p:sp>
      <p:sp>
        <p:nvSpPr>
          <p:cNvPr id="3" name="Tijdelijke aanduiding voor inhoud 2">
            <a:extLst>
              <a:ext uri="{FF2B5EF4-FFF2-40B4-BE49-F238E27FC236}">
                <a16:creationId xmlns:a16="http://schemas.microsoft.com/office/drawing/2014/main" id="{0AC4265E-2FE8-4E4B-B8FC-5F7A3A8D5534}"/>
              </a:ext>
            </a:extLst>
          </p:cNvPr>
          <p:cNvSpPr>
            <a:spLocks noGrp="1"/>
          </p:cNvSpPr>
          <p:nvPr>
            <p:ph idx="1"/>
          </p:nvPr>
        </p:nvSpPr>
        <p:spPr>
          <a:xfrm>
            <a:off x="677334" y="1511808"/>
            <a:ext cx="8596668" cy="4736591"/>
          </a:xfrm>
        </p:spPr>
        <p:txBody>
          <a:bodyPr>
            <a:normAutofit/>
          </a:bodyPr>
          <a:lstStyle/>
          <a:p>
            <a:r>
              <a:rPr lang="nl-NL" sz="2400" dirty="0"/>
              <a:t>Kind dient goede uitleg te krijgen over zijn positie.</a:t>
            </a:r>
          </a:p>
          <a:p>
            <a:pPr marL="0" indent="0">
              <a:buNone/>
            </a:pPr>
            <a:endParaRPr lang="nl-NL" sz="2400" dirty="0"/>
          </a:p>
          <a:p>
            <a:r>
              <a:rPr lang="nl-NL" sz="2400" dirty="0"/>
              <a:t>Wees eerlijk over de verantwoordelijkheid van de beslissing. Ouders en of de rechter(s) beslissen.</a:t>
            </a:r>
          </a:p>
          <a:p>
            <a:pPr marL="0" indent="0">
              <a:buNone/>
            </a:pPr>
            <a:endParaRPr lang="nl-NL" sz="2400" dirty="0"/>
          </a:p>
          <a:p>
            <a:r>
              <a:rPr lang="nl-NL" sz="2400" dirty="0"/>
              <a:t>Er is wel info voor het kind over het </a:t>
            </a:r>
            <a:r>
              <a:rPr lang="nl-NL" sz="2400" dirty="0" err="1"/>
              <a:t>kindgesprek</a:t>
            </a:r>
            <a:r>
              <a:rPr lang="nl-NL" sz="2400" dirty="0"/>
              <a:t> maar niet over de eventuele vervolgprocedures. Kinderen hebben geen idee van procedures. Dit dient te worden uitgelegd.</a:t>
            </a:r>
          </a:p>
        </p:txBody>
      </p:sp>
      <p:sp>
        <p:nvSpPr>
          <p:cNvPr id="4" name="Tijdelijke aanduiding voor datum 3">
            <a:extLst>
              <a:ext uri="{FF2B5EF4-FFF2-40B4-BE49-F238E27FC236}">
                <a16:creationId xmlns:a16="http://schemas.microsoft.com/office/drawing/2014/main" id="{749F6853-1419-4BFF-9D21-C91A2F943764}"/>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4DDA4D11-B608-40F5-8DA5-8F2250124FE7}"/>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524474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D84C5-C865-461C-9517-450CB932CA02}"/>
              </a:ext>
            </a:extLst>
          </p:cNvPr>
          <p:cNvSpPr>
            <a:spLocks noGrp="1"/>
          </p:cNvSpPr>
          <p:nvPr>
            <p:ph type="title"/>
          </p:nvPr>
        </p:nvSpPr>
        <p:spPr/>
        <p:txBody>
          <a:bodyPr/>
          <a:lstStyle/>
          <a:p>
            <a:r>
              <a:rPr lang="nl-NL" dirty="0"/>
              <a:t>Kinderen ingezet in de strijd</a:t>
            </a:r>
          </a:p>
        </p:txBody>
      </p:sp>
      <p:sp>
        <p:nvSpPr>
          <p:cNvPr id="3" name="Tijdelijke aanduiding voor inhoud 2">
            <a:extLst>
              <a:ext uri="{FF2B5EF4-FFF2-40B4-BE49-F238E27FC236}">
                <a16:creationId xmlns:a16="http://schemas.microsoft.com/office/drawing/2014/main" id="{1451F332-2709-497B-9CB3-B946D828925F}"/>
              </a:ext>
            </a:extLst>
          </p:cNvPr>
          <p:cNvSpPr>
            <a:spLocks noGrp="1"/>
          </p:cNvSpPr>
          <p:nvPr>
            <p:ph idx="1"/>
          </p:nvPr>
        </p:nvSpPr>
        <p:spPr/>
        <p:txBody>
          <a:bodyPr>
            <a:normAutofit fontScale="92500" lnSpcReduction="20000"/>
          </a:bodyPr>
          <a:lstStyle/>
          <a:p>
            <a:endParaRPr lang="nl-NL" sz="2400" dirty="0"/>
          </a:p>
          <a:p>
            <a:pPr marL="0" indent="0">
              <a:buNone/>
            </a:pPr>
            <a:r>
              <a:rPr lang="nl-NL" sz="2400" dirty="0"/>
              <a:t>	“</a:t>
            </a:r>
            <a:r>
              <a:rPr lang="nl-NL" sz="2600" i="1" dirty="0"/>
              <a:t>Mijn vader was heel boos op de rechter, hij hoopt dat 	de 	volgende rechter wel geschikt is voor zijn vak. Ik 	weet niet precies wat hij daar mee bedoelt, maar ik 	dacht dat de rechter een goede beslissing zou nemen” </a:t>
            </a:r>
          </a:p>
          <a:p>
            <a:endParaRPr lang="nl-NL" sz="2600" i="1" dirty="0"/>
          </a:p>
          <a:p>
            <a:endParaRPr lang="nl-NL" i="1" dirty="0"/>
          </a:p>
          <a:p>
            <a:endParaRPr lang="nl-NL" i="1" dirty="0"/>
          </a:p>
          <a:p>
            <a:endParaRPr lang="nl-NL" i="1" dirty="0"/>
          </a:p>
          <a:p>
            <a:r>
              <a:rPr lang="nl-NL" dirty="0"/>
              <a:t>Uit: </a:t>
            </a:r>
            <a:r>
              <a:rPr lang="nl-NL" dirty="0" err="1"/>
              <a:t>A.van</a:t>
            </a:r>
            <a:r>
              <a:rPr lang="nl-NL" dirty="0"/>
              <a:t> </a:t>
            </a:r>
            <a:r>
              <a:rPr lang="nl-NL" dirty="0" err="1"/>
              <a:t>Teijlingen</a:t>
            </a:r>
            <a:r>
              <a:rPr lang="nl-NL" dirty="0"/>
              <a:t>-Pover in :  </a:t>
            </a:r>
            <a:r>
              <a:rPr lang="nl-NL" i="1" dirty="0"/>
              <a:t>De gerechtelijke procedure in jeugd- en familiezaken door de ogen van de kinderen. </a:t>
            </a:r>
            <a:r>
              <a:rPr lang="nl-NL" dirty="0"/>
              <a:t>Nederlandse vereniging van rechtspraak. 02-2019</a:t>
            </a:r>
            <a:endParaRPr lang="nl-NL" i="1" dirty="0"/>
          </a:p>
        </p:txBody>
      </p:sp>
      <p:sp>
        <p:nvSpPr>
          <p:cNvPr id="4" name="Tijdelijke aanduiding voor datum 3">
            <a:extLst>
              <a:ext uri="{FF2B5EF4-FFF2-40B4-BE49-F238E27FC236}">
                <a16:creationId xmlns:a16="http://schemas.microsoft.com/office/drawing/2014/main" id="{8B7535ED-B2BB-4DEB-B064-B284297AA605}"/>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00A43FA7-0C16-43B0-A26C-AD1FEAF2D93F}"/>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57132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101A75-3641-463B-992F-F27CA5ADF167}"/>
              </a:ext>
            </a:extLst>
          </p:cNvPr>
          <p:cNvSpPr>
            <a:spLocks noGrp="1"/>
          </p:cNvSpPr>
          <p:nvPr>
            <p:ph type="title"/>
          </p:nvPr>
        </p:nvSpPr>
        <p:spPr/>
        <p:txBody>
          <a:bodyPr>
            <a:normAutofit/>
          </a:bodyPr>
          <a:lstStyle/>
          <a:p>
            <a:pPr algn="ctr"/>
            <a:r>
              <a:rPr lang="nl-NL" dirty="0"/>
              <a:t>Wensen van de kinderen</a:t>
            </a:r>
          </a:p>
        </p:txBody>
      </p:sp>
      <p:sp>
        <p:nvSpPr>
          <p:cNvPr id="3" name="Tijdelijke aanduiding voor inhoud 2">
            <a:extLst>
              <a:ext uri="{FF2B5EF4-FFF2-40B4-BE49-F238E27FC236}">
                <a16:creationId xmlns:a16="http://schemas.microsoft.com/office/drawing/2014/main" id="{9BB64E47-C32E-454B-A15F-329A145D81D8}"/>
              </a:ext>
            </a:extLst>
          </p:cNvPr>
          <p:cNvSpPr>
            <a:spLocks noGrp="1"/>
          </p:cNvSpPr>
          <p:nvPr>
            <p:ph idx="1"/>
          </p:nvPr>
        </p:nvSpPr>
        <p:spPr/>
        <p:txBody>
          <a:bodyPr/>
          <a:lstStyle/>
          <a:p>
            <a:r>
              <a:rPr lang="nl-NL" sz="2400" i="1" dirty="0"/>
              <a:t>“Als ouders het niet kunnen oplossen en wij worden erbij betrokken leg ons dan uit wat er gebeurt”</a:t>
            </a:r>
          </a:p>
          <a:p>
            <a:pPr marL="0" indent="0">
              <a:buNone/>
            </a:pPr>
            <a:endParaRPr lang="nl-NL" sz="2400" i="1" dirty="0"/>
          </a:p>
          <a:p>
            <a:r>
              <a:rPr lang="nl-NL" sz="2400" i="1" dirty="0"/>
              <a:t>“Laat het een neutraal persoon zijn”</a:t>
            </a:r>
          </a:p>
          <a:p>
            <a:pPr marL="0" indent="0">
              <a:buNone/>
            </a:pPr>
            <a:endParaRPr lang="nl-NL" sz="2400" i="1" dirty="0"/>
          </a:p>
          <a:p>
            <a:r>
              <a:rPr lang="nl-NL" sz="2400" i="1" dirty="0"/>
              <a:t>“Gebruik begrijpelijke taal”</a:t>
            </a:r>
          </a:p>
          <a:p>
            <a:pPr marL="0" indent="0">
              <a:buNone/>
            </a:pPr>
            <a:endParaRPr lang="nl-NL" sz="2400" i="1" dirty="0"/>
          </a:p>
          <a:p>
            <a:r>
              <a:rPr lang="nl-NL" sz="2400" i="1" dirty="0"/>
              <a:t>“Leg uit als er een hoger beroep mogelijk is”</a:t>
            </a:r>
          </a:p>
          <a:p>
            <a:endParaRPr lang="nl-NL" dirty="0"/>
          </a:p>
        </p:txBody>
      </p:sp>
      <p:sp>
        <p:nvSpPr>
          <p:cNvPr id="4" name="Tijdelijke aanduiding voor datum 3">
            <a:extLst>
              <a:ext uri="{FF2B5EF4-FFF2-40B4-BE49-F238E27FC236}">
                <a16:creationId xmlns:a16="http://schemas.microsoft.com/office/drawing/2014/main" id="{BD557369-39FC-4D59-871A-CE86FC6E4263}"/>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3AD926F9-97F2-44AC-B457-34D17AACE6FB}"/>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3046605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69848" y="213360"/>
            <a:ext cx="10058400" cy="1187619"/>
          </a:xfrm>
        </p:spPr>
        <p:txBody>
          <a:bodyPr>
            <a:normAutofit fontScale="90000"/>
          </a:bodyPr>
          <a:lstStyle/>
          <a:p>
            <a:r>
              <a:rPr lang="nl-NL" sz="4400" dirty="0"/>
              <a:t>Ouderafwijzing een contra-indicatie???</a:t>
            </a:r>
            <a:br>
              <a:rPr lang="nl-NL" sz="3100" dirty="0"/>
            </a:br>
            <a:r>
              <a:rPr lang="nl-NL" sz="3200" dirty="0"/>
              <a:t>Extreem zwart wit denken zonder grijstinten </a:t>
            </a:r>
            <a:br>
              <a:rPr lang="nl-NL" sz="3200" dirty="0"/>
            </a:br>
            <a:endParaRPr lang="nl-NL" sz="3100" dirty="0"/>
          </a:p>
        </p:txBody>
      </p:sp>
      <p:sp>
        <p:nvSpPr>
          <p:cNvPr id="3" name="Tijdelijke aanduiding voor inhoud 2"/>
          <p:cNvSpPr>
            <a:spLocks noGrp="1"/>
          </p:cNvSpPr>
          <p:nvPr>
            <p:ph sz="half" idx="1"/>
          </p:nvPr>
        </p:nvSpPr>
        <p:spPr>
          <a:xfrm>
            <a:off x="1039930" y="1635266"/>
            <a:ext cx="4754880" cy="3977640"/>
          </a:xfrm>
        </p:spPr>
        <p:txBody>
          <a:bodyPr>
            <a:normAutofit fontScale="92500" lnSpcReduction="10000"/>
          </a:bodyPr>
          <a:lstStyle/>
          <a:p>
            <a:r>
              <a:rPr lang="nl-NL" sz="2800" dirty="0"/>
              <a:t>De minachting voor de niet-zorgouder</a:t>
            </a:r>
          </a:p>
          <a:p>
            <a:r>
              <a:rPr lang="nl-NL" sz="2800" dirty="0"/>
              <a:t>Absurde redenen</a:t>
            </a:r>
          </a:p>
          <a:p>
            <a:r>
              <a:rPr lang="nl-NL" sz="2800" dirty="0"/>
              <a:t>Geen ambivalente gevoelens</a:t>
            </a:r>
          </a:p>
          <a:p>
            <a:r>
              <a:rPr lang="nl-NL" sz="2800" dirty="0"/>
              <a:t>Kinderen praten de zorgouder na en geven aan dat het helemaal eigen mening is</a:t>
            </a:r>
          </a:p>
          <a:p>
            <a:endParaRPr lang="nl-NL" dirty="0"/>
          </a:p>
        </p:txBody>
      </p:sp>
      <p:sp>
        <p:nvSpPr>
          <p:cNvPr id="4" name="Tijdelijke aanduiding voor inhoud 3"/>
          <p:cNvSpPr>
            <a:spLocks noGrp="1"/>
          </p:cNvSpPr>
          <p:nvPr>
            <p:ph sz="half" idx="2"/>
          </p:nvPr>
        </p:nvSpPr>
        <p:spPr>
          <a:xfrm>
            <a:off x="6364224" y="1731146"/>
            <a:ext cx="4754880" cy="4441054"/>
          </a:xfrm>
        </p:spPr>
        <p:txBody>
          <a:bodyPr>
            <a:normAutofit fontScale="92500" lnSpcReduction="10000"/>
          </a:bodyPr>
          <a:lstStyle/>
          <a:p>
            <a:r>
              <a:rPr lang="nl-NL" sz="2800" dirty="0"/>
              <a:t>Reflexmatig steun voor de zorgouder</a:t>
            </a:r>
          </a:p>
          <a:p>
            <a:r>
              <a:rPr lang="nl-NL" sz="2800" dirty="0"/>
              <a:t>Geen schuldgevoelens over wreed gedrag tegenover de niet-zorgouder</a:t>
            </a:r>
          </a:p>
          <a:p>
            <a:r>
              <a:rPr lang="nl-NL" sz="2800" dirty="0"/>
              <a:t>Citeert letterlijk woorden die het niet begrijpt</a:t>
            </a:r>
          </a:p>
          <a:p>
            <a:r>
              <a:rPr lang="nl-NL" sz="2800" dirty="0"/>
              <a:t>De vijandschap breidt zich uit tot de familie van de niet-zorgouder</a:t>
            </a:r>
          </a:p>
          <a:p>
            <a:endParaRPr lang="nl-NL" dirty="0"/>
          </a:p>
          <a:p>
            <a:endParaRPr lang="nl-NL" dirty="0"/>
          </a:p>
        </p:txBody>
      </p:sp>
      <p:sp>
        <p:nvSpPr>
          <p:cNvPr id="5" name="Tijdelijke aanduiding voor voettekst 4">
            <a:extLst>
              <a:ext uri="{FF2B5EF4-FFF2-40B4-BE49-F238E27FC236}">
                <a16:creationId xmlns:a16="http://schemas.microsoft.com/office/drawing/2014/main" id="{67B0E72C-D7C2-4B99-A97D-039A043BF050}"/>
              </a:ext>
            </a:extLst>
          </p:cNvPr>
          <p:cNvSpPr>
            <a:spLocks noGrp="1"/>
          </p:cNvSpPr>
          <p:nvPr>
            <p:ph type="ftr" sz="quarter" idx="11"/>
          </p:nvPr>
        </p:nvSpPr>
        <p:spPr/>
        <p:txBody>
          <a:bodyPr/>
          <a:lstStyle/>
          <a:p>
            <a:r>
              <a:rPr lang="nl-NL" dirty="0"/>
              <a:t>De praktijk van kindvriendelijke uitspraken. Haken en ogen!</a:t>
            </a:r>
            <a:endParaRPr lang="en-US" dirty="0"/>
          </a:p>
        </p:txBody>
      </p:sp>
      <p:sp>
        <p:nvSpPr>
          <p:cNvPr id="6" name="Tijdelijke aanduiding voor datum 5">
            <a:extLst>
              <a:ext uri="{FF2B5EF4-FFF2-40B4-BE49-F238E27FC236}">
                <a16:creationId xmlns:a16="http://schemas.microsoft.com/office/drawing/2014/main" id="{3F7E5F60-79DD-447B-8E3B-85D3353E85CC}"/>
              </a:ext>
            </a:extLst>
          </p:cNvPr>
          <p:cNvSpPr>
            <a:spLocks noGrp="1"/>
          </p:cNvSpPr>
          <p:nvPr>
            <p:ph type="dt" sz="half" idx="10"/>
          </p:nvPr>
        </p:nvSpPr>
        <p:spPr/>
        <p:txBody>
          <a:bodyPr/>
          <a:lstStyle/>
          <a:p>
            <a:r>
              <a:rPr lang="nl-NL"/>
              <a:t>Singendonk 17-5-2019 CCRA </a:t>
            </a:r>
          </a:p>
        </p:txBody>
      </p:sp>
    </p:spTree>
    <p:extLst>
      <p:ext uri="{BB962C8B-B14F-4D97-AF65-F5344CB8AC3E}">
        <p14:creationId xmlns:p14="http://schemas.microsoft.com/office/powerpoint/2010/main" val="3669696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D0FF1-0AB6-4886-A46B-0F982AAE286A}"/>
              </a:ext>
            </a:extLst>
          </p:cNvPr>
          <p:cNvSpPr>
            <a:spLocks noGrp="1"/>
          </p:cNvSpPr>
          <p:nvPr>
            <p:ph type="title"/>
          </p:nvPr>
        </p:nvSpPr>
        <p:spPr>
          <a:xfrm>
            <a:off x="1088136" y="484633"/>
            <a:ext cx="10040112" cy="651710"/>
          </a:xfrm>
        </p:spPr>
        <p:txBody>
          <a:bodyPr>
            <a:noAutofit/>
          </a:bodyPr>
          <a:lstStyle/>
          <a:p>
            <a:r>
              <a:rPr lang="nl-NL" dirty="0"/>
              <a:t>Vragenlijst Johnston :</a:t>
            </a:r>
            <a:br>
              <a:rPr lang="nl-NL" dirty="0"/>
            </a:br>
            <a:endParaRPr lang="nl-NL" dirty="0"/>
          </a:p>
        </p:txBody>
      </p:sp>
      <p:sp>
        <p:nvSpPr>
          <p:cNvPr id="3" name="Tijdelijke aanduiding voor inhoud 2">
            <a:extLst>
              <a:ext uri="{FF2B5EF4-FFF2-40B4-BE49-F238E27FC236}">
                <a16:creationId xmlns:a16="http://schemas.microsoft.com/office/drawing/2014/main" id="{0E0BF4EE-1973-4324-BF4A-1972BBC3C038}"/>
              </a:ext>
            </a:extLst>
          </p:cNvPr>
          <p:cNvSpPr>
            <a:spLocks noGrp="1"/>
          </p:cNvSpPr>
          <p:nvPr>
            <p:ph sz="half" idx="1"/>
          </p:nvPr>
        </p:nvSpPr>
        <p:spPr>
          <a:xfrm>
            <a:off x="1069847" y="1236927"/>
            <a:ext cx="5171155" cy="4935273"/>
          </a:xfrm>
        </p:spPr>
        <p:txBody>
          <a:bodyPr>
            <a:normAutofit fontScale="70000" lnSpcReduction="20000"/>
          </a:bodyPr>
          <a:lstStyle/>
          <a:p>
            <a:pPr lvl="0"/>
            <a:r>
              <a:rPr lang="nl-NL" sz="2600" dirty="0"/>
              <a:t>Spreekt het kind alleen maar negatief over de uitwonende ouder? </a:t>
            </a:r>
          </a:p>
          <a:p>
            <a:pPr lvl="0"/>
            <a:r>
              <a:rPr lang="nl-NL" sz="2600" dirty="0"/>
              <a:t>Beschouwt het kind de uitwonende ouder niet als familielid? </a:t>
            </a:r>
          </a:p>
          <a:p>
            <a:pPr lvl="0"/>
            <a:r>
              <a:rPr lang="nl-NL" sz="2600" dirty="0"/>
              <a:t>Heeft het kind argumenten voor de laster? </a:t>
            </a:r>
          </a:p>
          <a:p>
            <a:pPr lvl="0"/>
            <a:r>
              <a:rPr lang="nl-NL" sz="2600" dirty="0"/>
              <a:t>Gelooft het kind alles wat de inwonende ouder zegt? </a:t>
            </a:r>
          </a:p>
          <a:p>
            <a:pPr lvl="0"/>
            <a:r>
              <a:rPr lang="nl-NL" sz="2600" dirty="0"/>
              <a:t>Zegt het kind dat het helemaal zelf de uitwonende ouder afwijst? </a:t>
            </a:r>
          </a:p>
          <a:p>
            <a:pPr lvl="0"/>
            <a:r>
              <a:rPr lang="nl-NL" sz="2600" dirty="0"/>
              <a:t>Zoekt het kind steeds bevestiging bij de inwonende ouder? </a:t>
            </a:r>
          </a:p>
          <a:p>
            <a:pPr lvl="0"/>
            <a:r>
              <a:rPr lang="nl-NL" sz="2600" dirty="0"/>
              <a:t>Voelt het kind zich geheel niet schuldig over de afwijzing van de uitwonende ouder? </a:t>
            </a:r>
          </a:p>
          <a:p>
            <a:pPr lvl="0"/>
            <a:r>
              <a:rPr lang="nl-NL" sz="2600" dirty="0"/>
              <a:t>Spreekt het kind zichzelf voortdurend tegen? </a:t>
            </a:r>
          </a:p>
          <a:p>
            <a:endParaRPr lang="nl-NL" dirty="0"/>
          </a:p>
        </p:txBody>
      </p:sp>
      <p:sp>
        <p:nvSpPr>
          <p:cNvPr id="4" name="Tijdelijke aanduiding voor inhoud 3">
            <a:extLst>
              <a:ext uri="{FF2B5EF4-FFF2-40B4-BE49-F238E27FC236}">
                <a16:creationId xmlns:a16="http://schemas.microsoft.com/office/drawing/2014/main" id="{118F9358-F43D-4D75-B214-0B9A43843E7C}"/>
              </a:ext>
            </a:extLst>
          </p:cNvPr>
          <p:cNvSpPr>
            <a:spLocks noGrp="1"/>
          </p:cNvSpPr>
          <p:nvPr>
            <p:ph sz="half" idx="2"/>
          </p:nvPr>
        </p:nvSpPr>
        <p:spPr>
          <a:xfrm>
            <a:off x="6364224" y="1236927"/>
            <a:ext cx="4754880" cy="4935273"/>
          </a:xfrm>
        </p:spPr>
        <p:txBody>
          <a:bodyPr>
            <a:normAutofit fontScale="70000" lnSpcReduction="20000"/>
          </a:bodyPr>
          <a:lstStyle/>
          <a:p>
            <a:pPr lvl="0"/>
            <a:r>
              <a:rPr lang="nl-NL" sz="2600" dirty="0"/>
              <a:t>Antwoordt het kind niet spontaan? </a:t>
            </a:r>
          </a:p>
          <a:p>
            <a:pPr lvl="0"/>
            <a:r>
              <a:rPr lang="nl-NL" sz="2600" dirty="0"/>
              <a:t>Wil het kind geen enkel contact met de familie van de andere ouder? </a:t>
            </a:r>
          </a:p>
          <a:p>
            <a:pPr lvl="0"/>
            <a:r>
              <a:rPr lang="nl-NL" sz="2600" dirty="0"/>
              <a:t>Zegt het kind nooit iets over de inwonende ouder tegen de uitwonende ouder? </a:t>
            </a:r>
          </a:p>
          <a:p>
            <a:pPr lvl="0"/>
            <a:r>
              <a:rPr lang="nl-NL" sz="2600" dirty="0"/>
              <a:t>Is het kind erg bang de inwonende ouder te verliezen? </a:t>
            </a:r>
          </a:p>
          <a:p>
            <a:pPr lvl="0"/>
            <a:r>
              <a:rPr lang="nl-NL" sz="2600" dirty="0"/>
              <a:t>Was de band met de uitwonende ouder voor de scheiding goed? </a:t>
            </a:r>
          </a:p>
          <a:p>
            <a:pPr lvl="0"/>
            <a:r>
              <a:rPr lang="nl-NL" sz="2600" dirty="0"/>
              <a:t>Zegt het kind voortdurend dat de uitwonende ouder hem ongelukkig maakt?</a:t>
            </a:r>
          </a:p>
          <a:p>
            <a:endParaRPr lang="nl-NL" sz="2600" dirty="0"/>
          </a:p>
          <a:p>
            <a:endParaRPr lang="nl-NL" dirty="0"/>
          </a:p>
          <a:p>
            <a:pPr marL="0" indent="0">
              <a:buNone/>
            </a:pPr>
            <a:r>
              <a:rPr lang="nl-NL" dirty="0"/>
              <a:t>Uit: </a:t>
            </a:r>
            <a:r>
              <a:rPr lang="nl-NL" dirty="0" err="1"/>
              <a:t>Singendonk&amp;Meesters</a:t>
            </a:r>
            <a:r>
              <a:rPr lang="nl-NL" dirty="0"/>
              <a:t>, 2013</a:t>
            </a:r>
          </a:p>
          <a:p>
            <a:endParaRPr lang="nl-NL" dirty="0"/>
          </a:p>
        </p:txBody>
      </p:sp>
      <p:sp>
        <p:nvSpPr>
          <p:cNvPr id="5" name="Tijdelijke aanduiding voor voettekst 4">
            <a:extLst>
              <a:ext uri="{FF2B5EF4-FFF2-40B4-BE49-F238E27FC236}">
                <a16:creationId xmlns:a16="http://schemas.microsoft.com/office/drawing/2014/main" id="{4FD9254A-4475-41C6-BFEC-DE19E702027B}"/>
              </a:ext>
            </a:extLst>
          </p:cNvPr>
          <p:cNvSpPr>
            <a:spLocks noGrp="1"/>
          </p:cNvSpPr>
          <p:nvPr>
            <p:ph type="ftr" sz="quarter" idx="11"/>
          </p:nvPr>
        </p:nvSpPr>
        <p:spPr/>
        <p:txBody>
          <a:bodyPr/>
          <a:lstStyle/>
          <a:p>
            <a:r>
              <a:rPr lang="nl-NL"/>
              <a:t>De praktijk van kindvriendelijke uitspraken. Haken en ogen!</a:t>
            </a:r>
            <a:endParaRPr lang="en-US" dirty="0"/>
          </a:p>
        </p:txBody>
      </p:sp>
      <p:sp>
        <p:nvSpPr>
          <p:cNvPr id="6" name="Tijdelijke aanduiding voor datum 5">
            <a:extLst>
              <a:ext uri="{FF2B5EF4-FFF2-40B4-BE49-F238E27FC236}">
                <a16:creationId xmlns:a16="http://schemas.microsoft.com/office/drawing/2014/main" id="{0B96260A-FA9D-4963-87D8-33848220FE32}"/>
              </a:ext>
            </a:extLst>
          </p:cNvPr>
          <p:cNvSpPr>
            <a:spLocks noGrp="1"/>
          </p:cNvSpPr>
          <p:nvPr>
            <p:ph type="dt" sz="half" idx="10"/>
          </p:nvPr>
        </p:nvSpPr>
        <p:spPr/>
        <p:txBody>
          <a:bodyPr/>
          <a:lstStyle/>
          <a:p>
            <a:r>
              <a:rPr lang="nl-NL"/>
              <a:t>Singendonk 17-5-2019 CCRA </a:t>
            </a:r>
          </a:p>
        </p:txBody>
      </p:sp>
    </p:spTree>
    <p:extLst>
      <p:ext uri="{BB962C8B-B14F-4D97-AF65-F5344CB8AC3E}">
        <p14:creationId xmlns:p14="http://schemas.microsoft.com/office/powerpoint/2010/main" val="1601188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9E55F-5FF7-4445-B292-A92B4DDB64B0}"/>
              </a:ext>
            </a:extLst>
          </p:cNvPr>
          <p:cNvSpPr>
            <a:spLocks noGrp="1"/>
          </p:cNvSpPr>
          <p:nvPr>
            <p:ph type="title"/>
          </p:nvPr>
        </p:nvSpPr>
        <p:spPr/>
        <p:txBody>
          <a:bodyPr>
            <a:normAutofit fontScale="90000"/>
          </a:bodyPr>
          <a:lstStyle/>
          <a:p>
            <a:r>
              <a:rPr lang="nl-NL" b="1" dirty="0">
                <a:solidFill>
                  <a:schemeClr val="tx1"/>
                </a:solidFill>
                <a:latin typeface="Tahoma" panose="020B0604030504040204" pitchFamily="34" charset="0"/>
              </a:rPr>
              <a:t>Onderzoek Sarah </a:t>
            </a:r>
            <a:r>
              <a:rPr lang="nl-NL" b="1" dirty="0" err="1">
                <a:solidFill>
                  <a:schemeClr val="tx1"/>
                </a:solidFill>
                <a:latin typeface="Tahoma" panose="020B0604030504040204" pitchFamily="34" charset="0"/>
              </a:rPr>
              <a:t>Westphal</a:t>
            </a:r>
            <a:br>
              <a:rPr lang="en-US" sz="2400" b="1" dirty="0">
                <a:solidFill>
                  <a:schemeClr val="tx1"/>
                </a:solidFill>
                <a:latin typeface="Tahoma" panose="020B0604030504040204" pitchFamily="34" charset="0"/>
              </a:rPr>
            </a:br>
            <a:r>
              <a:rPr lang="en-US" sz="1600" b="1" dirty="0">
                <a:solidFill>
                  <a:schemeClr val="accent2">
                    <a:lumMod val="60000"/>
                    <a:lumOff val="40000"/>
                  </a:schemeClr>
                </a:solidFill>
                <a:latin typeface="Tahoma" panose="020B0604030504040204" pitchFamily="34" charset="0"/>
              </a:rPr>
              <a:t>Are the kids alright? Essays on </a:t>
            </a:r>
            <a:r>
              <a:rPr lang="en-US" sz="1600" b="1" dirty="0" err="1">
                <a:solidFill>
                  <a:schemeClr val="accent2">
                    <a:lumMod val="60000"/>
                    <a:lumOff val="40000"/>
                  </a:schemeClr>
                </a:solidFill>
                <a:latin typeface="Tahoma" panose="020B0604030504040204" pitchFamily="34" charset="0"/>
              </a:rPr>
              <a:t>postdivorce</a:t>
            </a:r>
            <a:r>
              <a:rPr lang="en-US" sz="1600" b="1" dirty="0">
                <a:solidFill>
                  <a:schemeClr val="accent2">
                    <a:lumMod val="60000"/>
                    <a:lumOff val="40000"/>
                  </a:schemeClr>
                </a:solidFill>
                <a:latin typeface="Tahoma" panose="020B0604030504040204" pitchFamily="34" charset="0"/>
              </a:rPr>
              <a:t> </a:t>
            </a:r>
            <a:r>
              <a:rPr lang="nl-NL" sz="1800" b="1" dirty="0" err="1">
                <a:solidFill>
                  <a:schemeClr val="accent2">
                    <a:lumMod val="60000"/>
                    <a:lumOff val="40000"/>
                  </a:schemeClr>
                </a:solidFill>
              </a:rPr>
              <a:t>residence</a:t>
            </a:r>
            <a:r>
              <a:rPr lang="nl-NL" sz="1800" b="1" dirty="0">
                <a:solidFill>
                  <a:schemeClr val="accent2">
                    <a:lumMod val="60000"/>
                    <a:lumOff val="40000"/>
                  </a:schemeClr>
                </a:solidFill>
              </a:rPr>
              <a:t> </a:t>
            </a:r>
            <a:r>
              <a:rPr lang="nl-NL" sz="1800" b="1" dirty="0" err="1">
                <a:solidFill>
                  <a:schemeClr val="accent2">
                    <a:lumMod val="60000"/>
                    <a:lumOff val="40000"/>
                  </a:schemeClr>
                </a:solidFill>
              </a:rPr>
              <a:t>arrangements</a:t>
            </a:r>
            <a:r>
              <a:rPr lang="nl-NL" sz="1800" b="1" dirty="0">
                <a:solidFill>
                  <a:schemeClr val="accent2">
                    <a:lumMod val="60000"/>
                    <a:lumOff val="40000"/>
                  </a:schemeClr>
                </a:solidFill>
              </a:rPr>
              <a:t> </a:t>
            </a:r>
            <a:r>
              <a:rPr lang="nl-NL" sz="1800" b="1" dirty="0" err="1">
                <a:solidFill>
                  <a:schemeClr val="accent2">
                    <a:lumMod val="60000"/>
                    <a:lumOff val="40000"/>
                  </a:schemeClr>
                </a:solidFill>
              </a:rPr>
              <a:t>and</a:t>
            </a:r>
            <a:r>
              <a:rPr lang="nl-NL" sz="1800" b="1" dirty="0">
                <a:solidFill>
                  <a:schemeClr val="accent2">
                    <a:lumMod val="60000"/>
                    <a:lumOff val="40000"/>
                  </a:schemeClr>
                </a:solidFill>
              </a:rPr>
              <a:t> </a:t>
            </a:r>
            <a:r>
              <a:rPr lang="nl-NL" sz="1800" b="1" dirty="0" err="1">
                <a:solidFill>
                  <a:schemeClr val="accent2">
                    <a:lumMod val="60000"/>
                    <a:lumOff val="40000"/>
                  </a:schemeClr>
                </a:solidFill>
              </a:rPr>
              <a:t>children’swell-being</a:t>
            </a:r>
            <a:r>
              <a:rPr lang="nl-NL" sz="1800" b="1" dirty="0">
                <a:solidFill>
                  <a:schemeClr val="accent2">
                    <a:lumMod val="60000"/>
                    <a:lumOff val="40000"/>
                  </a:schemeClr>
                </a:solidFill>
              </a:rPr>
              <a:t>. Proefschrift Utrecht 2015</a:t>
            </a:r>
            <a:br>
              <a:rPr lang="nl-NL" sz="2400" dirty="0">
                <a:solidFill>
                  <a:schemeClr val="accent2">
                    <a:lumMod val="60000"/>
                    <a:lumOff val="40000"/>
                  </a:schemeClr>
                </a:solidFill>
              </a:rPr>
            </a:br>
            <a:br>
              <a:rPr lang="nl-NL" sz="2400" dirty="0">
                <a:solidFill>
                  <a:srgbClr val="000000"/>
                </a:solidFill>
                <a:latin typeface="Tahoma" panose="020B0604030504040204" pitchFamily="34" charset="0"/>
              </a:rPr>
            </a:br>
            <a:r>
              <a:rPr lang="nl-NL" sz="2400" dirty="0">
                <a:solidFill>
                  <a:srgbClr val="000000"/>
                </a:solidFill>
                <a:latin typeface="Tahoma" panose="020B0604030504040204" pitchFamily="34" charset="0"/>
              </a:rPr>
              <a:t> </a:t>
            </a:r>
            <a:endParaRPr lang="nl-NL" dirty="0"/>
          </a:p>
        </p:txBody>
      </p:sp>
      <p:sp>
        <p:nvSpPr>
          <p:cNvPr id="3" name="Tijdelijke aanduiding voor inhoud 2">
            <a:extLst>
              <a:ext uri="{FF2B5EF4-FFF2-40B4-BE49-F238E27FC236}">
                <a16:creationId xmlns:a16="http://schemas.microsoft.com/office/drawing/2014/main" id="{72BC00FB-AE58-4004-948D-40F8408C1984}"/>
              </a:ext>
            </a:extLst>
          </p:cNvPr>
          <p:cNvSpPr>
            <a:spLocks noGrp="1"/>
          </p:cNvSpPr>
          <p:nvPr>
            <p:ph idx="1"/>
          </p:nvPr>
        </p:nvSpPr>
        <p:spPr/>
        <p:txBody>
          <a:bodyPr/>
          <a:lstStyle/>
          <a:p>
            <a:endParaRPr lang="nl-NL" dirty="0"/>
          </a:p>
          <a:p>
            <a:endParaRPr lang="nl-NL" dirty="0"/>
          </a:p>
        </p:txBody>
      </p:sp>
      <p:sp>
        <p:nvSpPr>
          <p:cNvPr id="4" name="Rechthoek 3">
            <a:extLst>
              <a:ext uri="{FF2B5EF4-FFF2-40B4-BE49-F238E27FC236}">
                <a16:creationId xmlns:a16="http://schemas.microsoft.com/office/drawing/2014/main" id="{BCDA986A-E774-4404-B3CE-D489E1C621F3}"/>
              </a:ext>
            </a:extLst>
          </p:cNvPr>
          <p:cNvSpPr/>
          <p:nvPr/>
        </p:nvSpPr>
        <p:spPr>
          <a:xfrm>
            <a:off x="1948721" y="2144033"/>
            <a:ext cx="9863528" cy="3447098"/>
          </a:xfrm>
          <a:prstGeom prst="rect">
            <a:avLst/>
          </a:prstGeom>
        </p:spPr>
        <p:txBody>
          <a:bodyPr wrap="square">
            <a:spAutoFit/>
          </a:bodyPr>
          <a:lstStyle/>
          <a:p>
            <a:r>
              <a:rPr lang="nl-NL" sz="4000" b="1" dirty="0">
                <a:latin typeface="Arial" panose="020B0604020202020204" pitchFamily="34" charset="0"/>
                <a:cs typeface="Arial" panose="020B0604020202020204" pitchFamily="34" charset="0"/>
              </a:rPr>
              <a:t>Het psychologisch welzijn van kinderen die na een scheiding afwisselend bij beide ouders wonen, ligt hoger dan dat van kinderen die bij één ouder wonen. </a:t>
            </a:r>
          </a:p>
          <a:p>
            <a:endParaRPr lang="nl-NL" sz="4000" dirty="0">
              <a:latin typeface="Arial" panose="020B0604020202020204" pitchFamily="34" charset="0"/>
              <a:cs typeface="Arial" panose="020B0604020202020204" pitchFamily="34" charset="0"/>
            </a:endParaRPr>
          </a:p>
          <a:p>
            <a:endParaRPr lang="nl-NL" dirty="0">
              <a:solidFill>
                <a:srgbClr val="000000"/>
              </a:solidFill>
              <a:latin typeface="Tahoma" panose="020B0604030504040204" pitchFamily="34" charset="0"/>
            </a:endParaRPr>
          </a:p>
        </p:txBody>
      </p:sp>
      <p:sp>
        <p:nvSpPr>
          <p:cNvPr id="5" name="Tijdelijke aanduiding voor datum 4">
            <a:extLst>
              <a:ext uri="{FF2B5EF4-FFF2-40B4-BE49-F238E27FC236}">
                <a16:creationId xmlns:a16="http://schemas.microsoft.com/office/drawing/2014/main" id="{B7E5FF23-0CFA-4F83-A93C-A3DDB7C1E626}"/>
              </a:ext>
            </a:extLst>
          </p:cNvPr>
          <p:cNvSpPr>
            <a:spLocks noGrp="1"/>
          </p:cNvSpPr>
          <p:nvPr>
            <p:ph type="dt" sz="half" idx="10"/>
          </p:nvPr>
        </p:nvSpPr>
        <p:spPr/>
        <p:txBody>
          <a:bodyPr/>
          <a:lstStyle/>
          <a:p>
            <a:r>
              <a:rPr lang="nl-NL"/>
              <a:t>Singendonk 17-5-2019 CCRA </a:t>
            </a:r>
          </a:p>
        </p:txBody>
      </p:sp>
      <p:sp>
        <p:nvSpPr>
          <p:cNvPr id="6" name="Tijdelijke aanduiding voor voettekst 5">
            <a:extLst>
              <a:ext uri="{FF2B5EF4-FFF2-40B4-BE49-F238E27FC236}">
                <a16:creationId xmlns:a16="http://schemas.microsoft.com/office/drawing/2014/main" id="{FC1D411D-3AB2-480D-9721-9201C9A700D1}"/>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132707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02369B-0E3B-4D1D-9F5C-25B4F64082C7}"/>
              </a:ext>
            </a:extLst>
          </p:cNvPr>
          <p:cNvSpPr>
            <a:spLocks noGrp="1"/>
          </p:cNvSpPr>
          <p:nvPr>
            <p:ph type="title"/>
          </p:nvPr>
        </p:nvSpPr>
        <p:spPr/>
        <p:txBody>
          <a:bodyPr>
            <a:normAutofit fontScale="90000"/>
          </a:bodyPr>
          <a:lstStyle/>
          <a:p>
            <a:r>
              <a:rPr lang="nl-NL" dirty="0"/>
              <a:t>De bijzondere curator voor kinderen die klem komen te zitten tussen ouders of GI zodanig dat een rechter beslissingen moet nemen!</a:t>
            </a:r>
          </a:p>
        </p:txBody>
      </p:sp>
      <p:sp>
        <p:nvSpPr>
          <p:cNvPr id="3" name="Tijdelijke aanduiding voor inhoud 2">
            <a:extLst>
              <a:ext uri="{FF2B5EF4-FFF2-40B4-BE49-F238E27FC236}">
                <a16:creationId xmlns:a16="http://schemas.microsoft.com/office/drawing/2014/main" id="{ECC85266-0AF0-4706-B650-AF150847677F}"/>
              </a:ext>
            </a:extLst>
          </p:cNvPr>
          <p:cNvSpPr>
            <a:spLocks noGrp="1"/>
          </p:cNvSpPr>
          <p:nvPr>
            <p:ph idx="1"/>
          </p:nvPr>
        </p:nvSpPr>
        <p:spPr/>
        <p:txBody>
          <a:bodyPr/>
          <a:lstStyle/>
          <a:p>
            <a:endParaRPr lang="nl-NL" dirty="0"/>
          </a:p>
          <a:p>
            <a:r>
              <a:rPr lang="nl-NL" sz="2800" dirty="0"/>
              <a:t>Als BC steeds vaker kinderen onder de 12 jaar</a:t>
            </a:r>
          </a:p>
          <a:p>
            <a:endParaRPr lang="nl-NL" sz="2800" dirty="0"/>
          </a:p>
          <a:p>
            <a:r>
              <a:rPr lang="nl-NL" sz="2800" dirty="0"/>
              <a:t>Krijgen ook zij dan een beschikking en wat zou de ondergrens hiervoor moeten zijn?</a:t>
            </a:r>
          </a:p>
        </p:txBody>
      </p:sp>
      <p:sp>
        <p:nvSpPr>
          <p:cNvPr id="4" name="Tijdelijke aanduiding voor datum 3">
            <a:extLst>
              <a:ext uri="{FF2B5EF4-FFF2-40B4-BE49-F238E27FC236}">
                <a16:creationId xmlns:a16="http://schemas.microsoft.com/office/drawing/2014/main" id="{36B1E880-0616-4457-89A8-6005978A829F}"/>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1A53FDAF-3E67-4550-9A24-9242A4C5D9A0}"/>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169429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8C544-6692-4F43-8136-5BC27A158442}"/>
              </a:ext>
            </a:extLst>
          </p:cNvPr>
          <p:cNvSpPr>
            <a:spLocks noGrp="1"/>
          </p:cNvSpPr>
          <p:nvPr>
            <p:ph type="title"/>
          </p:nvPr>
        </p:nvSpPr>
        <p:spPr/>
        <p:txBody>
          <a:bodyPr/>
          <a:lstStyle/>
          <a:p>
            <a:r>
              <a:rPr lang="nl-NL" dirty="0"/>
              <a:t>Leeftijd cognitieve stadia</a:t>
            </a:r>
            <a:br>
              <a:rPr lang="nl-NL" dirty="0"/>
            </a:br>
            <a:r>
              <a:rPr lang="nl-NL" dirty="0"/>
              <a:t>7–12 jaar concreet operationele fase</a:t>
            </a:r>
          </a:p>
        </p:txBody>
      </p:sp>
      <p:sp>
        <p:nvSpPr>
          <p:cNvPr id="3" name="Tijdelijke aanduiding voor inhoud 2">
            <a:extLst>
              <a:ext uri="{FF2B5EF4-FFF2-40B4-BE49-F238E27FC236}">
                <a16:creationId xmlns:a16="http://schemas.microsoft.com/office/drawing/2014/main" id="{BB9E8347-844C-4C1B-89E0-23B9284609DF}"/>
              </a:ext>
            </a:extLst>
          </p:cNvPr>
          <p:cNvSpPr>
            <a:spLocks noGrp="1"/>
          </p:cNvSpPr>
          <p:nvPr>
            <p:ph idx="1"/>
          </p:nvPr>
        </p:nvSpPr>
        <p:spPr/>
        <p:txBody>
          <a:bodyPr>
            <a:normAutofit/>
          </a:bodyPr>
          <a:lstStyle/>
          <a:p>
            <a:pPr marL="0" indent="0">
              <a:buNone/>
            </a:pPr>
            <a:r>
              <a:rPr lang="nl-NL" dirty="0"/>
              <a:t>De afhankelijkheid van het concreet zichtbare vermindert. </a:t>
            </a:r>
          </a:p>
          <a:p>
            <a:pPr marL="0" indent="0">
              <a:buNone/>
            </a:pPr>
            <a:r>
              <a:rPr lang="nl-NL" dirty="0"/>
              <a:t>Het is de leeftijd van het ‘ethisch rigorisme’ het kind oefent met opties van goed en kwaad, van schuld en straf, maar is nog niet rijp om zelfstandig alle kanten te zien en afwegingen te maken. Hij stelt zich daardoor op als een absolutistische rechter, goed en kwaad hangen af van de gevolgen, niet van motieven en nuances. </a:t>
            </a:r>
          </a:p>
          <a:p>
            <a:pPr marL="0" indent="0">
              <a:buNone/>
            </a:pPr>
            <a:r>
              <a:rPr lang="nl-NL" dirty="0"/>
              <a:t>Het kind kan nog niet reflecteren op zichzelf. </a:t>
            </a:r>
          </a:p>
          <a:p>
            <a:pPr marL="0" indent="0">
              <a:buNone/>
            </a:pPr>
            <a:r>
              <a:rPr lang="nl-NL" dirty="0"/>
              <a:t>Meningen zijn veranderlijk en wisselvallig, sterk gekleurd door ouders, gezinscultuur en peer-</a:t>
            </a:r>
            <a:r>
              <a:rPr lang="nl-NL" dirty="0" err="1"/>
              <a:t>group</a:t>
            </a:r>
            <a:r>
              <a:rPr lang="nl-NL" dirty="0"/>
              <a:t>.</a:t>
            </a:r>
          </a:p>
        </p:txBody>
      </p:sp>
      <p:sp>
        <p:nvSpPr>
          <p:cNvPr id="4" name="Tijdelijke aanduiding voor datum 3">
            <a:extLst>
              <a:ext uri="{FF2B5EF4-FFF2-40B4-BE49-F238E27FC236}">
                <a16:creationId xmlns:a16="http://schemas.microsoft.com/office/drawing/2014/main" id="{E322A0D5-F9A6-4DD1-9C2D-FE3B470DB993}"/>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35D659D1-481E-4A46-9CC2-535A71A22EF8}"/>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952949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EA42FC-25B9-498F-886B-E373E1E857EE}"/>
              </a:ext>
            </a:extLst>
          </p:cNvPr>
          <p:cNvSpPr>
            <a:spLocks noGrp="1"/>
          </p:cNvSpPr>
          <p:nvPr>
            <p:ph type="title"/>
          </p:nvPr>
        </p:nvSpPr>
        <p:spPr/>
        <p:txBody>
          <a:bodyPr/>
          <a:lstStyle/>
          <a:p>
            <a:r>
              <a:rPr lang="nl-NL" dirty="0"/>
              <a:t>12 jaar e.v. formeel operationele fase:</a:t>
            </a:r>
          </a:p>
        </p:txBody>
      </p:sp>
      <p:sp>
        <p:nvSpPr>
          <p:cNvPr id="3" name="Tijdelijke aanduiding voor inhoud 2">
            <a:extLst>
              <a:ext uri="{FF2B5EF4-FFF2-40B4-BE49-F238E27FC236}">
                <a16:creationId xmlns:a16="http://schemas.microsoft.com/office/drawing/2014/main" id="{9173FE40-770C-4FFF-9AA7-FEFF0CA35DEB}"/>
              </a:ext>
            </a:extLst>
          </p:cNvPr>
          <p:cNvSpPr>
            <a:spLocks noGrp="1"/>
          </p:cNvSpPr>
          <p:nvPr>
            <p:ph idx="1"/>
          </p:nvPr>
        </p:nvSpPr>
        <p:spPr>
          <a:xfrm>
            <a:off x="677334" y="1719073"/>
            <a:ext cx="8596668" cy="4322290"/>
          </a:xfrm>
        </p:spPr>
        <p:txBody>
          <a:bodyPr>
            <a:normAutofit fontScale="92500"/>
          </a:bodyPr>
          <a:lstStyle/>
          <a:p>
            <a:pPr marL="0" indent="0">
              <a:buNone/>
            </a:pPr>
            <a:r>
              <a:rPr lang="nl-NL" sz="2400" dirty="0"/>
              <a:t>Het kind kan meer en meer abstract denken, loskomen van de zichtbare tastbare werkelijkheid. </a:t>
            </a:r>
          </a:p>
          <a:p>
            <a:pPr marL="0" indent="0">
              <a:buNone/>
            </a:pPr>
            <a:r>
              <a:rPr lang="nl-NL" sz="2400" dirty="0"/>
              <a:t>De ontwikkeling van een eigen identiteit staat centraal: </a:t>
            </a:r>
          </a:p>
          <a:p>
            <a:pPr marL="0" indent="0">
              <a:buNone/>
            </a:pPr>
            <a:endParaRPr lang="nl-NL" sz="2400" dirty="0"/>
          </a:p>
          <a:p>
            <a:pPr marL="0" indent="0">
              <a:buNone/>
            </a:pPr>
            <a:r>
              <a:rPr lang="nl-NL" sz="2400" dirty="0"/>
              <a:t>	</a:t>
            </a:r>
            <a:r>
              <a:rPr lang="nl-NL" sz="2400" b="1" dirty="0"/>
              <a:t>Wie ben ik, wat vind ik, wat denk ik, wat voel ik? </a:t>
            </a:r>
          </a:p>
          <a:p>
            <a:pPr marL="0" indent="0">
              <a:buNone/>
            </a:pPr>
            <a:r>
              <a:rPr lang="nl-NL" sz="2400" b="1" dirty="0"/>
              <a:t>	Waarom ben ik wie ik ben? </a:t>
            </a:r>
          </a:p>
          <a:p>
            <a:pPr marL="0" indent="0">
              <a:buNone/>
            </a:pPr>
            <a:endParaRPr lang="nl-NL" sz="2400" b="1" dirty="0"/>
          </a:p>
          <a:p>
            <a:pPr marL="0" indent="0">
              <a:buNone/>
            </a:pPr>
            <a:r>
              <a:rPr lang="nl-NL" sz="2400" dirty="0"/>
              <a:t>De puber is in staat om een zaak van meerdere kanten tegelijk te bezien en zich een werkelijk oordeel te vormen. De emotionele losmaking van de ouders leidt tot een meer onafhankelijk oordeel.</a:t>
            </a:r>
          </a:p>
          <a:p>
            <a:endParaRPr lang="nl-NL" dirty="0"/>
          </a:p>
        </p:txBody>
      </p:sp>
      <p:sp>
        <p:nvSpPr>
          <p:cNvPr id="4" name="Tijdelijke aanduiding voor datum 3">
            <a:extLst>
              <a:ext uri="{FF2B5EF4-FFF2-40B4-BE49-F238E27FC236}">
                <a16:creationId xmlns:a16="http://schemas.microsoft.com/office/drawing/2014/main" id="{24CF17FE-D0BC-4233-9184-F6885378ADCB}"/>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23CA3504-B935-43D2-A527-670B35CA4070}"/>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2434225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E0C00D-354C-47A6-9F79-87D6D6B5BBEC}"/>
              </a:ext>
            </a:extLst>
          </p:cNvPr>
          <p:cNvSpPr>
            <a:spLocks noGrp="1"/>
          </p:cNvSpPr>
          <p:nvPr>
            <p:ph type="title"/>
          </p:nvPr>
        </p:nvSpPr>
        <p:spPr/>
        <p:txBody>
          <a:bodyPr>
            <a:normAutofit/>
          </a:bodyPr>
          <a:lstStyle/>
          <a:p>
            <a:endParaRPr lang="nl-NL" dirty="0"/>
          </a:p>
        </p:txBody>
      </p:sp>
      <p:sp>
        <p:nvSpPr>
          <p:cNvPr id="3" name="Tijdelijke aanduiding voor inhoud 2">
            <a:extLst>
              <a:ext uri="{FF2B5EF4-FFF2-40B4-BE49-F238E27FC236}">
                <a16:creationId xmlns:a16="http://schemas.microsoft.com/office/drawing/2014/main" id="{32C8C333-63DC-4A24-A8E2-FCB388025BC8}"/>
              </a:ext>
            </a:extLst>
          </p:cNvPr>
          <p:cNvSpPr>
            <a:spLocks noGrp="1"/>
          </p:cNvSpPr>
          <p:nvPr>
            <p:ph idx="1"/>
          </p:nvPr>
        </p:nvSpPr>
        <p:spPr>
          <a:xfrm>
            <a:off x="677334" y="1219201"/>
            <a:ext cx="8596668" cy="4822162"/>
          </a:xfrm>
        </p:spPr>
        <p:txBody>
          <a:bodyPr>
            <a:noAutofit/>
          </a:bodyPr>
          <a:lstStyle/>
          <a:p>
            <a:r>
              <a:rPr lang="nl-NL" sz="2400" dirty="0"/>
              <a:t>'In zaken betreffende minderjarigen beslist de rechter niet dan na de minderjarige van twaalf jaren of ouder in de gelegenheid te hebben gesteld hem zijn mening kenbaar te maken (…) De rechter kan de minderjarigen die de leeftijd van twaalf jaren nog niet hebben bereikt in de gelegenheid stellen hem hun mening kenbaar te maken op een door hem te bepalen wijze (…)’</a:t>
            </a:r>
          </a:p>
          <a:p>
            <a:pPr marL="0" indent="0">
              <a:buNone/>
            </a:pPr>
            <a:r>
              <a:rPr lang="nl-NL" sz="2400" dirty="0"/>
              <a:t>	(art. 809 lid 1 Rv) </a:t>
            </a:r>
          </a:p>
          <a:p>
            <a:pPr marL="0" indent="0">
              <a:buNone/>
            </a:pPr>
            <a:endParaRPr lang="nl-NL" sz="2400" dirty="0"/>
          </a:p>
          <a:p>
            <a:endParaRPr lang="nl-NL" sz="2400" dirty="0"/>
          </a:p>
          <a:p>
            <a:r>
              <a:rPr lang="nl-NL" sz="2400" dirty="0"/>
              <a:t>Er dient passend belang te worden gehecht aan de mening van het kind (IVRK art.12)</a:t>
            </a:r>
          </a:p>
        </p:txBody>
      </p:sp>
      <p:sp>
        <p:nvSpPr>
          <p:cNvPr id="4" name="Tijdelijke aanduiding voor datum 3">
            <a:extLst>
              <a:ext uri="{FF2B5EF4-FFF2-40B4-BE49-F238E27FC236}">
                <a16:creationId xmlns:a16="http://schemas.microsoft.com/office/drawing/2014/main" id="{B2FE6918-6912-488B-943A-646A2832BD12}"/>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2B2E605A-949A-4687-A416-DE77FC271A19}"/>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270867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8C1FF2-66A1-4849-AAEA-0DC89AF9C46F}"/>
              </a:ext>
            </a:extLst>
          </p:cNvPr>
          <p:cNvSpPr>
            <a:spLocks noGrp="1"/>
          </p:cNvSpPr>
          <p:nvPr>
            <p:ph type="title"/>
          </p:nvPr>
        </p:nvSpPr>
        <p:spPr/>
        <p:txBody>
          <a:bodyPr/>
          <a:lstStyle/>
          <a:p>
            <a:r>
              <a:rPr lang="nl-NL" dirty="0"/>
              <a:t>Voordelen van een kindvriendelijke brief aan de kinderen</a:t>
            </a:r>
          </a:p>
        </p:txBody>
      </p:sp>
      <p:sp>
        <p:nvSpPr>
          <p:cNvPr id="3" name="Tijdelijke aanduiding voor inhoud 2">
            <a:extLst>
              <a:ext uri="{FF2B5EF4-FFF2-40B4-BE49-F238E27FC236}">
                <a16:creationId xmlns:a16="http://schemas.microsoft.com/office/drawing/2014/main" id="{555F1B9D-8EC7-47C7-B750-A7E78D26F1E9}"/>
              </a:ext>
            </a:extLst>
          </p:cNvPr>
          <p:cNvSpPr>
            <a:spLocks noGrp="1"/>
          </p:cNvSpPr>
          <p:nvPr>
            <p:ph idx="1"/>
          </p:nvPr>
        </p:nvSpPr>
        <p:spPr/>
        <p:txBody>
          <a:bodyPr/>
          <a:lstStyle/>
          <a:p>
            <a:r>
              <a:rPr lang="nl-NL" sz="2400" dirty="0"/>
              <a:t>Het kind voelt zich gehoord en serieus genomen. </a:t>
            </a:r>
          </a:p>
          <a:p>
            <a:endParaRPr lang="nl-NL" sz="2400" dirty="0"/>
          </a:p>
          <a:p>
            <a:r>
              <a:rPr lang="nl-NL" sz="2400" dirty="0"/>
              <a:t>Het kind begrijpt wat er is beslist.</a:t>
            </a:r>
          </a:p>
          <a:p>
            <a:pPr marL="0" indent="0">
              <a:buNone/>
            </a:pPr>
            <a:endParaRPr lang="nl-NL" sz="2400" dirty="0"/>
          </a:p>
          <a:p>
            <a:r>
              <a:rPr lang="nl-NL" sz="2400" dirty="0"/>
              <a:t>De verantwoordelijkheid voor een beslissing wordt weggenomen bij het kind. Immers de rechter heeft beslist. </a:t>
            </a:r>
            <a:r>
              <a:rPr lang="nl-NL" sz="2400" b="1" dirty="0" err="1"/>
              <a:t>Ontschuldigen</a:t>
            </a:r>
            <a:r>
              <a:rPr lang="nl-NL" sz="2400" b="1" dirty="0"/>
              <a:t> !</a:t>
            </a:r>
          </a:p>
          <a:p>
            <a:pPr marL="0" indent="0">
              <a:buNone/>
            </a:pPr>
            <a:endParaRPr lang="nl-NL" sz="2400" dirty="0"/>
          </a:p>
          <a:p>
            <a:endParaRPr lang="nl-NL" dirty="0"/>
          </a:p>
          <a:p>
            <a:endParaRPr lang="nl-NL" dirty="0"/>
          </a:p>
          <a:p>
            <a:endParaRPr lang="nl-NL" dirty="0"/>
          </a:p>
          <a:p>
            <a:endParaRPr lang="nl-NL" dirty="0"/>
          </a:p>
          <a:p>
            <a:endParaRPr lang="nl-NL" dirty="0"/>
          </a:p>
          <a:p>
            <a:endParaRPr lang="nl-NL" dirty="0"/>
          </a:p>
        </p:txBody>
      </p:sp>
      <p:sp>
        <p:nvSpPr>
          <p:cNvPr id="4" name="Tijdelijke aanduiding voor datum 3">
            <a:extLst>
              <a:ext uri="{FF2B5EF4-FFF2-40B4-BE49-F238E27FC236}">
                <a16:creationId xmlns:a16="http://schemas.microsoft.com/office/drawing/2014/main" id="{543FC1A6-56D7-4BE5-AC75-E27E7A19438D}"/>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E971C3AF-2010-4DF7-BD10-2B8885532C95}"/>
              </a:ext>
            </a:extLst>
          </p:cNvPr>
          <p:cNvSpPr>
            <a:spLocks noGrp="1"/>
          </p:cNvSpPr>
          <p:nvPr>
            <p:ph type="ftr" sz="quarter" idx="11"/>
          </p:nvPr>
        </p:nvSpPr>
        <p:spPr/>
        <p:txBody>
          <a:bodyPr/>
          <a:lstStyle/>
          <a:p>
            <a:r>
              <a:rPr lang="nl-NL"/>
              <a:t>De praktijk van kindvriendelijke uitspraken. Haken en ogen!</a:t>
            </a:r>
          </a:p>
        </p:txBody>
      </p:sp>
      <p:sp>
        <p:nvSpPr>
          <p:cNvPr id="6" name="Stroomdiagram: Proces 5">
            <a:extLst>
              <a:ext uri="{FF2B5EF4-FFF2-40B4-BE49-F238E27FC236}">
                <a16:creationId xmlns:a16="http://schemas.microsoft.com/office/drawing/2014/main" id="{0A0EE6A1-BB8A-45D7-B027-B539678A9E01}"/>
              </a:ext>
            </a:extLst>
          </p:cNvPr>
          <p:cNvSpPr/>
          <p:nvPr/>
        </p:nvSpPr>
        <p:spPr>
          <a:xfrm>
            <a:off x="2937164" y="3200400"/>
            <a:ext cx="45719" cy="45719"/>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57702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293F64-5F29-498B-B3DA-4ABD7229EDD1}"/>
              </a:ext>
            </a:extLst>
          </p:cNvPr>
          <p:cNvSpPr>
            <a:spLocks noGrp="1"/>
          </p:cNvSpPr>
          <p:nvPr>
            <p:ph type="title"/>
          </p:nvPr>
        </p:nvSpPr>
        <p:spPr/>
        <p:txBody>
          <a:bodyPr/>
          <a:lstStyle/>
          <a:p>
            <a:r>
              <a:rPr lang="nl-NL" dirty="0"/>
              <a:t>Nadelen van de kindvriendelijke uitspraak</a:t>
            </a:r>
          </a:p>
        </p:txBody>
      </p:sp>
      <p:sp>
        <p:nvSpPr>
          <p:cNvPr id="3" name="Tijdelijke aanduiding voor inhoud 2">
            <a:extLst>
              <a:ext uri="{FF2B5EF4-FFF2-40B4-BE49-F238E27FC236}">
                <a16:creationId xmlns:a16="http://schemas.microsoft.com/office/drawing/2014/main" id="{2C394F31-37BD-4228-A12F-4E80D7A917B4}"/>
              </a:ext>
            </a:extLst>
          </p:cNvPr>
          <p:cNvSpPr>
            <a:spLocks noGrp="1"/>
          </p:cNvSpPr>
          <p:nvPr>
            <p:ph idx="1"/>
          </p:nvPr>
        </p:nvSpPr>
        <p:spPr/>
        <p:txBody>
          <a:bodyPr>
            <a:normAutofit lnSpcReduction="10000"/>
          </a:bodyPr>
          <a:lstStyle/>
          <a:p>
            <a:r>
              <a:rPr lang="nl-NL" sz="2400" dirty="0"/>
              <a:t>Niet iedere rechter kan een beschikking in kindvriendelijke taal opstellen.</a:t>
            </a:r>
          </a:p>
          <a:p>
            <a:endParaRPr lang="nl-NL" sz="2400" dirty="0"/>
          </a:p>
          <a:p>
            <a:r>
              <a:rPr lang="nl-NL" sz="2400" dirty="0"/>
              <a:t>Ook de rechter wordt door de ouders in de strijd getrokken als zijnde niet kundig enz. Het kind wordt partij. Hoger beroep?</a:t>
            </a:r>
          </a:p>
          <a:p>
            <a:endParaRPr lang="nl-NL" sz="2400" dirty="0"/>
          </a:p>
          <a:p>
            <a:r>
              <a:rPr lang="nl-NL" sz="2400" dirty="0"/>
              <a:t>Wensen en belangen van kinderen lopen niet altijd parallel.</a:t>
            </a:r>
          </a:p>
          <a:p>
            <a:endParaRPr lang="nl-NL" sz="2400" dirty="0"/>
          </a:p>
          <a:p>
            <a:endParaRPr lang="nl-NL" dirty="0"/>
          </a:p>
        </p:txBody>
      </p:sp>
      <p:sp>
        <p:nvSpPr>
          <p:cNvPr id="4" name="Tijdelijke aanduiding voor datum 3">
            <a:extLst>
              <a:ext uri="{FF2B5EF4-FFF2-40B4-BE49-F238E27FC236}">
                <a16:creationId xmlns:a16="http://schemas.microsoft.com/office/drawing/2014/main" id="{0BE661DB-7AB4-4EB7-B66D-A806B1E491B6}"/>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93CEF4F0-F267-4316-B2E4-77DC5523D9C4}"/>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3430691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88F7D5-F9C5-4466-9CA1-BD7909BD8AA7}"/>
              </a:ext>
            </a:extLst>
          </p:cNvPr>
          <p:cNvSpPr>
            <a:spLocks noGrp="1"/>
          </p:cNvSpPr>
          <p:nvPr>
            <p:ph type="title"/>
          </p:nvPr>
        </p:nvSpPr>
        <p:spPr>
          <a:xfrm>
            <a:off x="316992" y="538345"/>
            <a:ext cx="11472433" cy="1885074"/>
          </a:xfrm>
        </p:spPr>
        <p:txBody>
          <a:bodyPr>
            <a:noAutofit/>
          </a:bodyPr>
          <a:lstStyle/>
          <a:p>
            <a:r>
              <a:rPr lang="nl-NL" sz="2400" dirty="0" err="1"/>
              <a:t>Mnookin</a:t>
            </a:r>
            <a:r>
              <a:rPr lang="nl-NL" sz="2400" dirty="0"/>
              <a:t> (in Scott en </a:t>
            </a:r>
            <a:r>
              <a:rPr lang="nl-NL" sz="2400" dirty="0" err="1"/>
              <a:t>Emery</a:t>
            </a:r>
            <a:r>
              <a:rPr lang="nl-NL" sz="2400" dirty="0"/>
              <a:t>, 2014) stelden in 1976 dat het </a:t>
            </a:r>
            <a:r>
              <a:rPr lang="nl-NL" sz="2400" b="1" u="sng" dirty="0"/>
              <a:t>belang van het kind </a:t>
            </a:r>
            <a:r>
              <a:rPr lang="nl-NL" sz="2400" dirty="0"/>
              <a:t>(IVRK artikel 3) niet goed te definiëren is,  daar waar het gaat  om wettelijke regels en  besluiten aangaande gezag en omgang, maar dat het meer een intentie of aspiratie is.</a:t>
            </a:r>
          </a:p>
        </p:txBody>
      </p:sp>
      <p:sp>
        <p:nvSpPr>
          <p:cNvPr id="3" name="Tijdelijke aanduiding voor inhoud 2">
            <a:extLst>
              <a:ext uri="{FF2B5EF4-FFF2-40B4-BE49-F238E27FC236}">
                <a16:creationId xmlns:a16="http://schemas.microsoft.com/office/drawing/2014/main" id="{97F809A7-09EC-47F9-AA70-22B8C3BA42C3}"/>
              </a:ext>
            </a:extLst>
          </p:cNvPr>
          <p:cNvSpPr>
            <a:spLocks noGrp="1"/>
          </p:cNvSpPr>
          <p:nvPr>
            <p:ph idx="1"/>
          </p:nvPr>
        </p:nvSpPr>
        <p:spPr>
          <a:xfrm>
            <a:off x="719328" y="2072640"/>
            <a:ext cx="10785284" cy="4785359"/>
          </a:xfrm>
        </p:spPr>
        <p:txBody>
          <a:bodyPr>
            <a:normAutofit/>
          </a:bodyPr>
          <a:lstStyle/>
          <a:p>
            <a:endParaRPr lang="nl-NL" dirty="0"/>
          </a:p>
          <a:p>
            <a:r>
              <a:rPr lang="nl-NL" sz="2400" dirty="0">
                <a:latin typeface="Arial" panose="020B0604020202020204" pitchFamily="34" charset="0"/>
                <a:cs typeface="Arial" panose="020B0604020202020204" pitchFamily="34" charset="0"/>
              </a:rPr>
              <a:t>In de dagelijkse praktijk van de rechters, advocaten, mediators en hulpverleners lijkt het er meer op dat ‘</a:t>
            </a:r>
            <a:r>
              <a:rPr lang="nl-NL" sz="2400" b="1" dirty="0">
                <a:latin typeface="Arial" panose="020B0604020202020204" pitchFamily="34" charset="0"/>
                <a:cs typeface="Arial" panose="020B0604020202020204" pitchFamily="34" charset="0"/>
              </a:rPr>
              <a:t>het belang van het kind</a:t>
            </a:r>
            <a:r>
              <a:rPr lang="nl-NL" sz="2400" dirty="0">
                <a:latin typeface="Arial" panose="020B0604020202020204" pitchFamily="34" charset="0"/>
                <a:cs typeface="Arial" panose="020B0604020202020204" pitchFamily="34" charset="0"/>
              </a:rPr>
              <a:t>’ ouders juist oproept om elkaar te diskwalificeren en dat maakt het dan ook heel lastig voor professionals om in te schatten hoe de relatie tussen ouder en kind werkelijk is. </a:t>
            </a:r>
          </a:p>
          <a:p>
            <a:pPr marL="0" indent="0">
              <a:buNone/>
            </a:pPr>
            <a:endParaRPr lang="nl-NL" sz="2400" dirty="0">
              <a:latin typeface="Arial" panose="020B0604020202020204" pitchFamily="34" charset="0"/>
              <a:cs typeface="Arial" panose="020B0604020202020204" pitchFamily="34" charset="0"/>
            </a:endParaRPr>
          </a:p>
          <a:p>
            <a:r>
              <a:rPr lang="nl-NL" sz="2400" dirty="0">
                <a:latin typeface="Arial" panose="020B0604020202020204" pitchFamily="34" charset="0"/>
                <a:cs typeface="Arial" panose="020B0604020202020204" pitchFamily="34" charset="0"/>
              </a:rPr>
              <a:t>Vaak is er sprake van een bittere en pijnlijke strijd tussen de ouders, waarbij men dan verwacht dat rechters beslissingen nemen waarbij zoveel als mogelijk de emotionele veiligheid van het kind beschermd dient te worden. </a:t>
            </a:r>
          </a:p>
          <a:p>
            <a:endParaRPr lang="nl-NL" sz="2400" dirty="0">
              <a:latin typeface="Arial" panose="020B0604020202020204" pitchFamily="34" charset="0"/>
              <a:cs typeface="Arial" panose="020B0604020202020204" pitchFamily="34" charset="0"/>
            </a:endParaRPr>
          </a:p>
        </p:txBody>
      </p:sp>
      <p:sp>
        <p:nvSpPr>
          <p:cNvPr id="4" name="Tijdelijke aanduiding voor datum 3">
            <a:extLst>
              <a:ext uri="{FF2B5EF4-FFF2-40B4-BE49-F238E27FC236}">
                <a16:creationId xmlns:a16="http://schemas.microsoft.com/office/drawing/2014/main" id="{C3D26D31-6A36-4C60-AC0B-9B62AC9148E5}"/>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48FC8A22-B746-4CE0-A1D5-DF1A631F20FE}"/>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59946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B8963A-D334-487A-A8B3-F26E9A4FA23E}"/>
              </a:ext>
            </a:extLst>
          </p:cNvPr>
          <p:cNvSpPr>
            <a:spLocks noGrp="1"/>
          </p:cNvSpPr>
          <p:nvPr>
            <p:ph type="title"/>
          </p:nvPr>
        </p:nvSpPr>
        <p:spPr/>
        <p:txBody>
          <a:bodyPr/>
          <a:lstStyle/>
          <a:p>
            <a:r>
              <a:rPr lang="nl-NL" dirty="0"/>
              <a:t>De praktijk</a:t>
            </a:r>
          </a:p>
        </p:txBody>
      </p:sp>
      <p:sp>
        <p:nvSpPr>
          <p:cNvPr id="3" name="Tijdelijke aanduiding voor inhoud 2">
            <a:extLst>
              <a:ext uri="{FF2B5EF4-FFF2-40B4-BE49-F238E27FC236}">
                <a16:creationId xmlns:a16="http://schemas.microsoft.com/office/drawing/2014/main" id="{5B985C0A-D42A-4D01-B244-F9C11F9A6682}"/>
              </a:ext>
            </a:extLst>
          </p:cNvPr>
          <p:cNvSpPr>
            <a:spLocks noGrp="1"/>
          </p:cNvSpPr>
          <p:nvPr>
            <p:ph idx="1"/>
          </p:nvPr>
        </p:nvSpPr>
        <p:spPr>
          <a:xfrm>
            <a:off x="677334" y="1414273"/>
            <a:ext cx="8596668" cy="4627090"/>
          </a:xfrm>
        </p:spPr>
        <p:txBody>
          <a:bodyPr>
            <a:normAutofit/>
          </a:bodyPr>
          <a:lstStyle/>
          <a:p>
            <a:pPr marL="0" indent="0">
              <a:buNone/>
            </a:pPr>
            <a:r>
              <a:rPr lang="nl-NL" sz="2000" dirty="0"/>
              <a:t>			</a:t>
            </a:r>
            <a:endParaRPr lang="nl-NL" dirty="0"/>
          </a:p>
          <a:p>
            <a:r>
              <a:rPr lang="nl-NL" dirty="0"/>
              <a:t>2016- 	24 kinderen waarvan 19 ouderafwijzing en 1 UHP en 4 						omgangswijzigingen</a:t>
            </a:r>
          </a:p>
          <a:p>
            <a:endParaRPr lang="nl-NL" dirty="0"/>
          </a:p>
          <a:p>
            <a:r>
              <a:rPr lang="nl-NL" dirty="0"/>
              <a:t>2017 – 	17 kinderen waarvan 11 ouderafwijzing en 2 UHP en 4 						omgangswijzigingen</a:t>
            </a:r>
          </a:p>
          <a:p>
            <a:pPr marL="0" indent="0">
              <a:buNone/>
            </a:pPr>
            <a:endParaRPr lang="nl-NL" dirty="0"/>
          </a:p>
          <a:p>
            <a:r>
              <a:rPr lang="nl-NL" dirty="0"/>
              <a:t>2018-  	21 kinderen waarvan 16 ouderafwijzing 4 GI 1 omgangswijziging</a:t>
            </a:r>
          </a:p>
          <a:p>
            <a:endParaRPr lang="nl-NL" dirty="0"/>
          </a:p>
          <a:p>
            <a:r>
              <a:rPr lang="nl-NL" dirty="0"/>
              <a:t>2019- 	tot nu toe reeds 25 kinderen waarvan het merendeel te maken 				heeft met het afwijzen van een ouder.</a:t>
            </a:r>
          </a:p>
        </p:txBody>
      </p:sp>
      <p:sp>
        <p:nvSpPr>
          <p:cNvPr id="4" name="Tijdelijke aanduiding voor datum 3">
            <a:extLst>
              <a:ext uri="{FF2B5EF4-FFF2-40B4-BE49-F238E27FC236}">
                <a16:creationId xmlns:a16="http://schemas.microsoft.com/office/drawing/2014/main" id="{F7BEB853-B362-4397-937D-BB1DF50F9312}"/>
              </a:ext>
            </a:extLst>
          </p:cNvPr>
          <p:cNvSpPr>
            <a:spLocks noGrp="1"/>
          </p:cNvSpPr>
          <p:nvPr>
            <p:ph type="dt" sz="half" idx="10"/>
          </p:nvPr>
        </p:nvSpPr>
        <p:spPr/>
        <p:txBody>
          <a:bodyPr/>
          <a:lstStyle/>
          <a:p>
            <a:r>
              <a:rPr lang="nl-NL"/>
              <a:t>Singendonk 17-5-2019 CCRA </a:t>
            </a:r>
          </a:p>
        </p:txBody>
      </p:sp>
      <p:sp>
        <p:nvSpPr>
          <p:cNvPr id="5" name="Tijdelijke aanduiding voor voettekst 4">
            <a:extLst>
              <a:ext uri="{FF2B5EF4-FFF2-40B4-BE49-F238E27FC236}">
                <a16:creationId xmlns:a16="http://schemas.microsoft.com/office/drawing/2014/main" id="{DB3B8D42-FF94-4DC4-86C7-A64CE07B90E9}"/>
              </a:ext>
            </a:extLst>
          </p:cNvPr>
          <p:cNvSpPr>
            <a:spLocks noGrp="1"/>
          </p:cNvSpPr>
          <p:nvPr>
            <p:ph type="ftr" sz="quarter" idx="11"/>
          </p:nvPr>
        </p:nvSpPr>
        <p:spPr/>
        <p:txBody>
          <a:bodyPr/>
          <a:lstStyle/>
          <a:p>
            <a:r>
              <a:rPr lang="nl-NL"/>
              <a:t>De praktijk van kindvriendelijke uitspraken. Haken en ogen!</a:t>
            </a:r>
          </a:p>
        </p:txBody>
      </p:sp>
    </p:spTree>
    <p:extLst>
      <p:ext uri="{BB962C8B-B14F-4D97-AF65-F5344CB8AC3E}">
        <p14:creationId xmlns:p14="http://schemas.microsoft.com/office/powerpoint/2010/main" val="417453769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650</TotalTime>
  <Words>1236</Words>
  <Application>Microsoft Office PowerPoint</Application>
  <PresentationFormat>Breedbeeld</PresentationFormat>
  <Paragraphs>155</Paragraphs>
  <Slides>15</Slides>
  <Notes>7</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15</vt:i4>
      </vt:variant>
    </vt:vector>
  </HeadingPairs>
  <TitlesOfParts>
    <vt:vector size="21" baseType="lpstr">
      <vt:lpstr>Arial</vt:lpstr>
      <vt:lpstr>Calibri</vt:lpstr>
      <vt:lpstr>Tahoma</vt:lpstr>
      <vt:lpstr>Trebuchet MS</vt:lpstr>
      <vt:lpstr>Wingdings 3</vt:lpstr>
      <vt:lpstr>Facet</vt:lpstr>
      <vt:lpstr>17 mei 2019  Kindvriendelijke uitspraken Haken en ogen! </vt:lpstr>
      <vt:lpstr>De bijzondere curator voor kinderen die klem komen te zitten tussen ouders of GI zodanig dat een rechter beslissingen moet nemen!</vt:lpstr>
      <vt:lpstr>Leeftijd cognitieve stadia 7–12 jaar concreet operationele fase</vt:lpstr>
      <vt:lpstr>12 jaar e.v. formeel operationele fase:</vt:lpstr>
      <vt:lpstr>PowerPoint-presentatie</vt:lpstr>
      <vt:lpstr>Voordelen van een kindvriendelijke brief aan de kinderen</vt:lpstr>
      <vt:lpstr>Nadelen van de kindvriendelijke uitspraak</vt:lpstr>
      <vt:lpstr>Mnookin (in Scott en Emery, 2014) stelden in 1976 dat het belang van het kind (IVRK artikel 3) niet goed te definiëren is,  daar waar het gaat  om wettelijke regels en  besluiten aangaande gezag en omgang, maar dat het meer een intentie of aspiratie is.</vt:lpstr>
      <vt:lpstr>De praktijk</vt:lpstr>
      <vt:lpstr>Belangrijk voor het kind</vt:lpstr>
      <vt:lpstr>Kinderen ingezet in de strijd</vt:lpstr>
      <vt:lpstr>Wensen van de kinderen</vt:lpstr>
      <vt:lpstr>Ouderafwijzing een contra-indicatie??? Extreem zwart wit denken zonder grijstinten  </vt:lpstr>
      <vt:lpstr>Vragenlijst Johnston : </vt:lpstr>
      <vt:lpstr>Onderzoek Sarah Westphal Are the kids alright? Essays on postdivorce residence arrangements and children’swell-being. Proefschrift Utrecht 2015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Kindvriendelijke uitspraken Haken en ogen! </dc:title>
  <dc:creator>Karin Singendonk</dc:creator>
  <cp:lastModifiedBy>Karin Singendonk</cp:lastModifiedBy>
  <cp:revision>34</cp:revision>
  <dcterms:created xsi:type="dcterms:W3CDTF">2019-04-14T08:31:41Z</dcterms:created>
  <dcterms:modified xsi:type="dcterms:W3CDTF">2019-05-14T12:54:45Z</dcterms:modified>
</cp:coreProperties>
</file>