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handoutMasterIdLst>
    <p:handoutMasterId r:id="rId41"/>
  </p:handoutMasterIdLst>
  <p:sldIdLst>
    <p:sldId id="256" r:id="rId2"/>
    <p:sldId id="277" r:id="rId3"/>
    <p:sldId id="257" r:id="rId4"/>
    <p:sldId id="286" r:id="rId5"/>
    <p:sldId id="288" r:id="rId6"/>
    <p:sldId id="262" r:id="rId7"/>
    <p:sldId id="263" r:id="rId8"/>
    <p:sldId id="264" r:id="rId9"/>
    <p:sldId id="265" r:id="rId10"/>
    <p:sldId id="290" r:id="rId11"/>
    <p:sldId id="293" r:id="rId12"/>
    <p:sldId id="291" r:id="rId13"/>
    <p:sldId id="268" r:id="rId14"/>
    <p:sldId id="266" r:id="rId15"/>
    <p:sldId id="279" r:id="rId16"/>
    <p:sldId id="271" r:id="rId17"/>
    <p:sldId id="272" r:id="rId18"/>
    <p:sldId id="270" r:id="rId19"/>
    <p:sldId id="267" r:id="rId20"/>
    <p:sldId id="260" r:id="rId21"/>
    <p:sldId id="259" r:id="rId22"/>
    <p:sldId id="273" r:id="rId23"/>
    <p:sldId id="276" r:id="rId24"/>
    <p:sldId id="287" r:id="rId25"/>
    <p:sldId id="278" r:id="rId26"/>
    <p:sldId id="281" r:id="rId27"/>
    <p:sldId id="294" r:id="rId28"/>
    <p:sldId id="285" r:id="rId29"/>
    <p:sldId id="280" r:id="rId30"/>
    <p:sldId id="261" r:id="rId31"/>
    <p:sldId id="282" r:id="rId32"/>
    <p:sldId id="283" r:id="rId33"/>
    <p:sldId id="284" r:id="rId34"/>
    <p:sldId id="274" r:id="rId35"/>
    <p:sldId id="292" r:id="rId36"/>
    <p:sldId id="269" r:id="rId37"/>
    <p:sldId id="275" r:id="rId38"/>
    <p:sldId id="289" r:id="rId39"/>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A.A.J. de (Rechtbank Rotterdam)" initials="NAd(R" lastIdx="1" clrIdx="0">
    <p:extLst>
      <p:ext uri="{19B8F6BF-5375-455C-9EA6-DF929625EA0E}">
        <p15:presenceInfo xmlns:p15="http://schemas.microsoft.com/office/powerpoint/2012/main" userId="Nijs, A.A.J. de (Rechtbank Rotter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23" d="100"/>
          <a:sy n="123" d="100"/>
        </p:scale>
        <p:origin x="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78542AFD-CA3A-4B2B-9D9B-17BEBA7A6B5D}" type="datetimeFigureOut">
              <a:rPr lang="nl-NL" smtClean="0"/>
              <a:t>20-7-2020</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7ECF9AD1-99C5-418B-92DD-8B25C3798EBC}" type="slidenum">
              <a:rPr lang="nl-NL" smtClean="0"/>
              <a:t>‹nr.›</a:t>
            </a:fld>
            <a:endParaRPr lang="nl-NL"/>
          </a:p>
        </p:txBody>
      </p:sp>
    </p:spTree>
    <p:extLst>
      <p:ext uri="{BB962C8B-B14F-4D97-AF65-F5344CB8AC3E}">
        <p14:creationId xmlns:p14="http://schemas.microsoft.com/office/powerpoint/2010/main" val="176747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4396F59A-60D3-4C79-8829-B7C8EBFB102E}" type="datetimeFigureOut">
              <a:rPr lang="nl-NL" smtClean="0"/>
              <a:t>20-7-2020</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EE3B24B-E21A-40CA-8B65-29E54CC00071}" type="slidenum">
              <a:rPr lang="nl-NL" smtClean="0"/>
              <a:t>‹nr.›</a:t>
            </a:fld>
            <a:endParaRPr lang="nl-NL"/>
          </a:p>
        </p:txBody>
      </p:sp>
    </p:spTree>
    <p:extLst>
      <p:ext uri="{BB962C8B-B14F-4D97-AF65-F5344CB8AC3E}">
        <p14:creationId xmlns:p14="http://schemas.microsoft.com/office/powerpoint/2010/main" val="140995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E3B24B-E21A-40CA-8B65-29E54CC00071}" type="slidenum">
              <a:rPr lang="nl-NL" smtClean="0"/>
              <a:t>17</a:t>
            </a:fld>
            <a:endParaRPr lang="nl-NL"/>
          </a:p>
        </p:txBody>
      </p:sp>
    </p:spTree>
    <p:extLst>
      <p:ext uri="{BB962C8B-B14F-4D97-AF65-F5344CB8AC3E}">
        <p14:creationId xmlns:p14="http://schemas.microsoft.com/office/powerpoint/2010/main" val="10966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05DA7674-FEBF-40FE-BD14-18B28C3D494B}" type="datetimeFigureOut">
              <a:rPr lang="nl-NL" smtClean="0"/>
              <a:t>20-7-2020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23257C-1F05-47C1-AAB9-ECE8F4BD2577}"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99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DA7674-FEBF-40FE-BD14-18B28C3D494B}" type="datetimeFigureOut">
              <a:rPr lang="nl-NL" smtClean="0"/>
              <a:t>20-7-2020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360104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DA7674-FEBF-40FE-BD14-18B28C3D494B}" type="datetimeFigureOut">
              <a:rPr lang="nl-NL" smtClean="0"/>
              <a:t>20-7-2020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23257C-1F05-47C1-AAB9-ECE8F4BD2577}"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00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DA7674-FEBF-40FE-BD14-18B28C3D494B}" type="datetimeFigureOut">
              <a:rPr lang="nl-NL" smtClean="0"/>
              <a:t>20-7-2020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155797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5DA7674-FEBF-40FE-BD14-18B28C3D494B}" type="datetimeFigureOut">
              <a:rPr lang="nl-NL" smtClean="0"/>
              <a:t>20-7-2020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23257C-1F05-47C1-AAB9-ECE8F4BD2577}"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6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DA7674-FEBF-40FE-BD14-18B28C3D494B}" type="datetimeFigureOut">
              <a:rPr lang="nl-NL" smtClean="0"/>
              <a:t>20-7-2020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298030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5DA7674-FEBF-40FE-BD14-18B28C3D494B}" type="datetimeFigureOut">
              <a:rPr lang="nl-NL" smtClean="0"/>
              <a:t>20-7-2020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338832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5DA7674-FEBF-40FE-BD14-18B28C3D494B}" type="datetimeFigureOut">
              <a:rPr lang="nl-NL" smtClean="0"/>
              <a:t>20-7-2020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197108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A7674-FEBF-40FE-BD14-18B28C3D494B}" type="datetimeFigureOut">
              <a:rPr lang="nl-NL" smtClean="0"/>
              <a:t>20-7-2020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371474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5DA7674-FEBF-40FE-BD14-18B28C3D494B}" type="datetimeFigureOut">
              <a:rPr lang="nl-NL" smtClean="0"/>
              <a:t>20-7-2020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B23257C-1F05-47C1-AAB9-ECE8F4BD2577}" type="slidenum">
              <a:rPr lang="nl-NL" smtClean="0"/>
              <a:t>‹nr.›</a:t>
            </a:fld>
            <a:endParaRPr lang="nl-NL"/>
          </a:p>
        </p:txBody>
      </p:sp>
    </p:spTree>
    <p:extLst>
      <p:ext uri="{BB962C8B-B14F-4D97-AF65-F5344CB8AC3E}">
        <p14:creationId xmlns:p14="http://schemas.microsoft.com/office/powerpoint/2010/main" val="54144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5DA7674-FEBF-40FE-BD14-18B28C3D494B}" type="datetimeFigureOut">
              <a:rPr lang="nl-NL" smtClean="0"/>
              <a:t>20-7-2020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B23257C-1F05-47C1-AAB9-ECE8F4BD2577}"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8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9000">
              <a:schemeClr val="accent1">
                <a:lumMod val="29000"/>
                <a:lumOff val="71000"/>
              </a:schemeClr>
            </a:gs>
            <a:gs pos="9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5DA7674-FEBF-40FE-BD14-18B28C3D494B}" type="datetimeFigureOut">
              <a:rPr lang="nl-NL" smtClean="0"/>
              <a:t>20-7-2020</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23257C-1F05-47C1-AAB9-ECE8F4BD2577}"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618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echtspraak.nl/Uitspraken/Paginas/Selectiecriteria.asp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deeplink.rechtspraak.nl/uitspraak?id=ECLI:NL:RBROT:2020:4030" TargetMode="External"/><Relationship Id="rId2" Type="http://schemas.openxmlformats.org/officeDocument/2006/relationships/hyperlink" Target="http://deeplink.rechtspraak.nl/uitspraak?id=ECLI:NL:RBNHO:2020:472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deeplink.rechtspraak.nl/uitspraak?id=ECLI:NL:RBROT:2020:3236" TargetMode="External"/><Relationship Id="rId2" Type="http://schemas.openxmlformats.org/officeDocument/2006/relationships/hyperlink" Target="http://deeplink.rechtspraak.nl/uitspraak?id=ECLI:NL:GHSHE:2020:1768"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deeplink.rechtspraak.nl/uitspraak?id=ECLI:NL:RBNNE:2020:1402"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deeplink.rechtspraak.nl/uitspraak?id=ECLI:NL:HR:2018:232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eeplink.rechtspraak.nl/uitspraak?id=ECLI:NL:RBAMS:2020:2345"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deeplink.rechtspraak.nl/uitspraak?id=ECLI:NL:GHARL:2020:315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deeplink.rechtspraak.nl/uitspraak?id=ECLI:NL:RBMNE:2020:1612"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deeplink.rechtspraak.nl/uitspraak?id=ECLI:NL:RBNNE:2020:1905"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deeplink.rechtspraak.nl/uitspraak?id=ECLI:NL:RBNNE:2020:2378"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deeplink.rechtspraak.nl/uitspraak?id=ECLI:NL:RBROT:2020:352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deeplink.rechtspraak.nl/uitspraak?id=ECLI:NL:RBNHO:2020:291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eeplink.rechtspraak.nl/uitspraak?id=ECLI:NL:GHARL:2020:4000" TargetMode="External"/><Relationship Id="rId2" Type="http://schemas.openxmlformats.org/officeDocument/2006/relationships/hyperlink" Target="http://deeplink.rechtspraak.nl/uitspraak?id=ECLI:NL:RBROT:2020:5035" TargetMode="External"/><Relationship Id="rId1" Type="http://schemas.openxmlformats.org/officeDocument/2006/relationships/slideLayout" Target="../slideLayouts/slideLayout7.xml"/><Relationship Id="rId4" Type="http://schemas.openxmlformats.org/officeDocument/2006/relationships/hyperlink" Target="http://deeplink.rechtspraak.nl/uitspraak?id=ECLI:NL:GHAMS:2020:1426"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deeplink.rechtspraak.nl/uitspraak?id=ECLI:NL:GHAMS:2020:1742"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deeplink.rechtspraak.nl/uitspraak?id=ECLI:NL:GHSHE:2020:2047" TargetMode="External"/><Relationship Id="rId2" Type="http://schemas.openxmlformats.org/officeDocument/2006/relationships/hyperlink" Target="http://deeplink.rechtspraak.nl/uitspraak?id=ECLI:NL:GHARL:2020:4285"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deeplink.rechtspraak.nl/uitspraak?id=ECLI:NL:RBROT:2020:5065" TargetMode="External"/><Relationship Id="rId2" Type="http://schemas.openxmlformats.org/officeDocument/2006/relationships/hyperlink" Target="http://deeplink.rechtspraak.nl/uitspraak?id=ECLI:NL:GHSHE:2020:1775" TargetMode="External"/><Relationship Id="rId1" Type="http://schemas.openxmlformats.org/officeDocument/2006/relationships/slideLayout" Target="../slideLayouts/slideLayout7.xml"/><Relationship Id="rId4" Type="http://schemas.openxmlformats.org/officeDocument/2006/relationships/hyperlink" Target="http://deeplink.rechtspraak.nl/uitspraak?id=ECLI:NL:GHSHE:2020:1768"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deeplink.rechtspraak.nl/uitspraak?id=ECLI:NL:GHSHE:2020:172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zorgwelzijn.nl/corona-uiteindelijk-hebben-jeugdbeschermers-minder-zicht-op-kinderen/"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files.pressmailings.com/d0/bfdbab97e54e4e941255d9ee83d686/UNC-Rapport-Coronacrisis-en-jongeren-FINAL-compleet.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Ondertoezichtstelling in Coronatijd.</a:t>
            </a:r>
            <a:endParaRPr lang="nl-NL" dirty="0"/>
          </a:p>
        </p:txBody>
      </p:sp>
      <p:sp>
        <p:nvSpPr>
          <p:cNvPr id="3" name="Ondertitel 2"/>
          <p:cNvSpPr>
            <a:spLocks noGrp="1"/>
          </p:cNvSpPr>
          <p:nvPr>
            <p:ph type="subTitle" idx="1"/>
          </p:nvPr>
        </p:nvSpPr>
        <p:spPr/>
        <p:txBody>
          <a:bodyPr/>
          <a:lstStyle/>
          <a:p>
            <a:r>
              <a:rPr lang="nl-NL" dirty="0" smtClean="0"/>
              <a:t>Wat betekent dit voor ouders, kinderen en instanties?</a:t>
            </a:r>
            <a:endParaRPr lang="nl-NL" dirty="0"/>
          </a:p>
        </p:txBody>
      </p:sp>
    </p:spTree>
    <p:extLst>
      <p:ext uri="{BB962C8B-B14F-4D97-AF65-F5344CB8AC3E}">
        <p14:creationId xmlns:p14="http://schemas.microsoft.com/office/powerpoint/2010/main" val="76930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74459" y="1224792"/>
            <a:ext cx="9076888" cy="1200329"/>
          </a:xfrm>
          <a:prstGeom prst="rect">
            <a:avLst/>
          </a:prstGeom>
          <a:noFill/>
        </p:spPr>
        <p:txBody>
          <a:bodyPr wrap="square" rtlCol="0">
            <a:spAutoFit/>
          </a:bodyPr>
          <a:lstStyle/>
          <a:p>
            <a:r>
              <a:rPr lang="nl-NL" dirty="0"/>
              <a:t>De </a:t>
            </a:r>
            <a:r>
              <a:rPr lang="nl-NL" u="sng" dirty="0">
                <a:hlinkClick r:id="rId2"/>
              </a:rPr>
              <a:t>landelijke richtlijnen</a:t>
            </a:r>
            <a:r>
              <a:rPr lang="nl-NL" dirty="0"/>
              <a:t> voor het publiceren van rechterlijke uitspraken schrijven onder meer voor dat uitspraken van rechtbanken en gerechtshoven, in het bijzonder van meervoudige kamers, en </a:t>
            </a:r>
            <a:r>
              <a:rPr lang="nl-NL" dirty="0" smtClean="0"/>
              <a:t>voor zover </a:t>
            </a:r>
            <a:r>
              <a:rPr lang="nl-NL" dirty="0"/>
              <a:t>daarin niet uitsluitend standaardformuleringen zijn gebruikt, zoveel als mogelijk worden gepubliceerd. </a:t>
            </a:r>
          </a:p>
        </p:txBody>
      </p:sp>
    </p:spTree>
    <p:extLst>
      <p:ext uri="{BB962C8B-B14F-4D97-AF65-F5344CB8AC3E}">
        <p14:creationId xmlns:p14="http://schemas.microsoft.com/office/powerpoint/2010/main" val="22700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76587" y="899368"/>
            <a:ext cx="10223384" cy="4247317"/>
          </a:xfrm>
          <a:prstGeom prst="rect">
            <a:avLst/>
          </a:prstGeom>
        </p:spPr>
        <p:txBody>
          <a:bodyPr wrap="square">
            <a:spAutoFit/>
          </a:bodyPr>
          <a:lstStyle/>
          <a:p>
            <a:pPr>
              <a:spcAft>
                <a:spcPts val="0"/>
              </a:spcAft>
            </a:pPr>
            <a:r>
              <a:rPr lang="nl-NL" dirty="0">
                <a:latin typeface="Times New Roman" panose="02020603050405020304" pitchFamily="18" charset="0"/>
                <a:ea typeface="Times New Roman" panose="02020603050405020304" pitchFamily="18" charset="0"/>
              </a:rPr>
              <a:t> </a:t>
            </a:r>
          </a:p>
          <a:p>
            <a:pPr>
              <a:spcAft>
                <a:spcPts val="0"/>
              </a:spcAft>
            </a:pPr>
            <a:r>
              <a:rPr lang="nl-NL" u="sng" dirty="0">
                <a:solidFill>
                  <a:srgbClr val="0563C1"/>
                </a:solidFill>
                <a:ea typeface="Times New Roman" panose="02020603050405020304" pitchFamily="18" charset="0"/>
                <a:hlinkClick r:id="rId2"/>
              </a:rPr>
              <a:t>http://deeplink.rechtspraak.nl/uitspraak?id=ECLI:NL:RBNHO:2020:4729</a:t>
            </a:r>
            <a:r>
              <a:rPr lang="nl-NL" dirty="0">
                <a:ea typeface="Times New Roman" panose="02020603050405020304" pitchFamily="18" charset="0"/>
              </a:rPr>
              <a:t> </a:t>
            </a:r>
            <a:endParaRPr lang="nl-NL" dirty="0" smtClean="0">
              <a:ea typeface="Times New Roman" panose="02020603050405020304" pitchFamily="18" charset="0"/>
            </a:endParaRPr>
          </a:p>
          <a:p>
            <a:pPr>
              <a:spcAft>
                <a:spcPts val="0"/>
              </a:spcAft>
            </a:pPr>
            <a:endParaRPr lang="nl-NL" dirty="0" smtClean="0">
              <a:ea typeface="Times New Roman" panose="02020603050405020304" pitchFamily="18" charset="0"/>
            </a:endParaRPr>
          </a:p>
          <a:p>
            <a:pPr>
              <a:spcAft>
                <a:spcPts val="0"/>
              </a:spcAft>
            </a:pPr>
            <a:r>
              <a:rPr lang="nl-NL" dirty="0" smtClean="0">
                <a:ea typeface="Times New Roman" panose="02020603050405020304" pitchFamily="18" charset="0"/>
              </a:rPr>
              <a:t>Rechtbank Noord-Holland, 17 juni 2020</a:t>
            </a:r>
          </a:p>
          <a:p>
            <a:pPr>
              <a:spcAft>
                <a:spcPts val="0"/>
              </a:spcAft>
            </a:pPr>
            <a:endParaRPr lang="nl-NL" dirty="0">
              <a:ea typeface="Times New Roman" panose="02020603050405020304" pitchFamily="18" charset="0"/>
            </a:endParaRPr>
          </a:p>
          <a:p>
            <a:pPr>
              <a:spcAft>
                <a:spcPts val="0"/>
              </a:spcAft>
            </a:pPr>
            <a:r>
              <a:rPr lang="nl-NL" dirty="0" smtClean="0">
                <a:ea typeface="Times New Roman" panose="02020603050405020304" pitchFamily="18" charset="0"/>
              </a:rPr>
              <a:t>Betreft </a:t>
            </a:r>
            <a:r>
              <a:rPr lang="nl-NL" dirty="0" smtClean="0">
                <a:ea typeface="Times New Roman" panose="02020603050405020304" pitchFamily="18" charset="0"/>
              </a:rPr>
              <a:t>een zorgmachtiging. Bezwaar </a:t>
            </a:r>
            <a:r>
              <a:rPr lang="nl-NL" dirty="0">
                <a:ea typeface="Times New Roman" panose="02020603050405020304" pitchFamily="18" charset="0"/>
              </a:rPr>
              <a:t>tegen telefonisch </a:t>
            </a:r>
            <a:r>
              <a:rPr lang="nl-NL" dirty="0" smtClean="0">
                <a:ea typeface="Times New Roman" panose="02020603050405020304" pitchFamily="18" charset="0"/>
              </a:rPr>
              <a:t>horen gemaakt door advocaat. Afgewezen</a:t>
            </a:r>
            <a:r>
              <a:rPr lang="nl-NL" dirty="0" smtClean="0">
                <a:ea typeface="Times New Roman" panose="02020603050405020304" pitchFamily="18" charset="0"/>
              </a:rPr>
              <a:t>.</a:t>
            </a:r>
          </a:p>
          <a:p>
            <a:pPr>
              <a:spcAft>
                <a:spcPts val="0"/>
              </a:spcAft>
            </a:pPr>
            <a:endParaRPr lang="nl-NL" dirty="0">
              <a:ea typeface="Times New Roman" panose="02020603050405020304" pitchFamily="18" charset="0"/>
            </a:endParaRPr>
          </a:p>
          <a:p>
            <a:r>
              <a:rPr lang="nl-NL" dirty="0"/>
              <a:t> </a:t>
            </a:r>
          </a:p>
          <a:p>
            <a:r>
              <a:rPr lang="nl-NL" u="sng" dirty="0">
                <a:hlinkClick r:id="rId3"/>
              </a:rPr>
              <a:t>http://deeplink.rechtspraak.nl/uitspraak?id=ECLI:NL:RBROT:2020:4030</a:t>
            </a:r>
            <a:r>
              <a:rPr lang="nl-NL" dirty="0"/>
              <a:t> </a:t>
            </a:r>
            <a:endParaRPr lang="nl-NL" dirty="0" smtClean="0"/>
          </a:p>
          <a:p>
            <a:endParaRPr lang="nl-NL" dirty="0"/>
          </a:p>
          <a:p>
            <a:r>
              <a:rPr lang="nl-NL" dirty="0" smtClean="0"/>
              <a:t>Rechtbank Rotterdam, 30 april 2020</a:t>
            </a:r>
          </a:p>
          <a:p>
            <a:endParaRPr lang="nl-NL" dirty="0"/>
          </a:p>
          <a:p>
            <a:r>
              <a:rPr lang="nl-NL" dirty="0" smtClean="0"/>
              <a:t>Zaak </a:t>
            </a:r>
            <a:r>
              <a:rPr lang="nl-NL" dirty="0" smtClean="0"/>
              <a:t>deels aangehouden omdat moeder </a:t>
            </a:r>
            <a:r>
              <a:rPr lang="nl-NL" dirty="0"/>
              <a:t>en kind niet bereikbaar </a:t>
            </a:r>
            <a:r>
              <a:rPr lang="nl-NL" dirty="0" smtClean="0"/>
              <a:t>waren.</a:t>
            </a:r>
            <a:endParaRPr lang="nl-NL" dirty="0"/>
          </a:p>
          <a:p>
            <a:pPr>
              <a:spcAft>
                <a:spcPts val="0"/>
              </a:spcAft>
            </a:pPr>
            <a:endParaRPr lang="nl-NL" dirty="0">
              <a:ea typeface="Times New Roman" panose="02020603050405020304" pitchFamily="18" charset="0"/>
            </a:endParaRPr>
          </a:p>
          <a:p>
            <a:pPr>
              <a:spcAft>
                <a:spcPts val="0"/>
              </a:spcAft>
            </a:pPr>
            <a:r>
              <a:rPr lang="nl-NL" dirty="0">
                <a:latin typeface="Times New Roman" panose="02020603050405020304" pitchFamily="18" charset="0"/>
                <a:ea typeface="Times New Roman" panose="02020603050405020304" pitchFamily="18" charset="0"/>
              </a:rPr>
              <a:t> </a:t>
            </a:r>
            <a:endParaRPr lang="nl-NL"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7522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90570" y="1117157"/>
            <a:ext cx="10024844" cy="1200329"/>
          </a:xfrm>
          <a:prstGeom prst="rect">
            <a:avLst/>
          </a:prstGeom>
        </p:spPr>
        <p:txBody>
          <a:bodyPr wrap="square">
            <a:spAutoFit/>
          </a:bodyPr>
          <a:lstStyle/>
          <a:p>
            <a:endParaRPr lang="nl-NL" dirty="0" smtClean="0">
              <a:hlinkClick r:id="rId2"/>
            </a:endParaRPr>
          </a:p>
          <a:p>
            <a:endParaRPr lang="nl-NL" dirty="0"/>
          </a:p>
          <a:p>
            <a:endParaRPr lang="nl-NL" dirty="0" smtClean="0"/>
          </a:p>
          <a:p>
            <a:endParaRPr lang="nl-NL" dirty="0"/>
          </a:p>
        </p:txBody>
      </p:sp>
      <p:sp>
        <p:nvSpPr>
          <p:cNvPr id="3" name="Rechthoek 2"/>
          <p:cNvSpPr/>
          <p:nvPr/>
        </p:nvSpPr>
        <p:spPr>
          <a:xfrm>
            <a:off x="976916" y="1117157"/>
            <a:ext cx="9848675" cy="4247317"/>
          </a:xfrm>
          <a:prstGeom prst="rect">
            <a:avLst/>
          </a:prstGeom>
        </p:spPr>
        <p:txBody>
          <a:bodyPr wrap="square">
            <a:spAutoFit/>
          </a:bodyPr>
          <a:lstStyle/>
          <a:p>
            <a:r>
              <a:rPr lang="nl-NL" dirty="0">
                <a:hlinkClick r:id="rId3"/>
              </a:rPr>
              <a:t>http://</a:t>
            </a:r>
            <a:r>
              <a:rPr lang="nl-NL" dirty="0" smtClean="0">
                <a:hlinkClick r:id="rId3"/>
              </a:rPr>
              <a:t>deeplink.rechtspraak.nl/uitspraak?id=ECLI:NL:RBROT:2020:3236</a:t>
            </a:r>
            <a:endParaRPr lang="nl-NL" dirty="0" smtClean="0"/>
          </a:p>
          <a:p>
            <a:endParaRPr lang="nl-NL" dirty="0"/>
          </a:p>
          <a:p>
            <a:r>
              <a:rPr lang="nl-NL" dirty="0" smtClean="0"/>
              <a:t>Rechtban</a:t>
            </a:r>
            <a:r>
              <a:rPr lang="nl-NL" dirty="0" smtClean="0"/>
              <a:t>k Rotterdam, 9 april 2020</a:t>
            </a:r>
            <a:endParaRPr lang="nl-NL" dirty="0" smtClean="0"/>
          </a:p>
          <a:p>
            <a:endParaRPr lang="nl-NL" dirty="0"/>
          </a:p>
          <a:p>
            <a:r>
              <a:rPr lang="nl-NL" dirty="0" smtClean="0"/>
              <a:t>Ondertoezichtstelling </a:t>
            </a:r>
            <a:r>
              <a:rPr lang="nl-NL" dirty="0"/>
              <a:t>en machtiging uithuisplaatsing. Problematiek van telefonisch horen in het </a:t>
            </a:r>
            <a:r>
              <a:rPr lang="nl-NL" dirty="0" smtClean="0"/>
              <a:t>Corona-tijdperk:</a:t>
            </a:r>
          </a:p>
          <a:p>
            <a:endParaRPr lang="nl-NL" dirty="0"/>
          </a:p>
          <a:p>
            <a:r>
              <a:rPr lang="nl-NL" dirty="0"/>
              <a:t>De kinderrechter heeft het telefonisch gesprek, nadat partijen in eerste termijn hun mening hadden gegeven, moeten afbreken, omdat de moeder en de oma twee keer in verbaal conflict raakten, waarbij zij naar elkaar schreeuwden en elkaar uitscholden. Het is de kinderrechter in eerste instantie gelukt om het conflict te sussen, maar na enige tijd laaide de ruzie weer op. De moeder en de oma en ook de vader weigerden gehoor te geven aan de herhaalde verzoeken van de kinderrechter om stil te zijn. Zij bleven elkaar uitschelden en beledigen. De kinderrechter zag zich daarom genoodzaakt om het gesprek af te breken. De advocaat van de moeder en de GI zijn vervolgens teruggebeld met de mededeling dat er een schriftelijke uitspraak volgt. </a:t>
            </a:r>
          </a:p>
        </p:txBody>
      </p:sp>
    </p:spTree>
    <p:extLst>
      <p:ext uri="{BB962C8B-B14F-4D97-AF65-F5344CB8AC3E}">
        <p14:creationId xmlns:p14="http://schemas.microsoft.com/office/powerpoint/2010/main" val="210244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87969" y="1073140"/>
            <a:ext cx="8915400" cy="3416320"/>
          </a:xfrm>
          <a:prstGeom prst="rect">
            <a:avLst/>
          </a:prstGeom>
        </p:spPr>
        <p:txBody>
          <a:bodyPr wrap="square">
            <a:spAutoFit/>
          </a:bodyPr>
          <a:lstStyle/>
          <a:p>
            <a:r>
              <a:rPr lang="nl-NL" dirty="0" smtClean="0"/>
              <a:t>Uit een raadsrapport van juni 2020:</a:t>
            </a:r>
          </a:p>
          <a:p>
            <a:endParaRPr lang="nl-NL" dirty="0"/>
          </a:p>
          <a:p>
            <a:r>
              <a:rPr lang="nl-NL" dirty="0" smtClean="0"/>
              <a:t>“In </a:t>
            </a:r>
            <a:r>
              <a:rPr lang="nl-NL" dirty="0"/>
              <a:t>de huidige richtlijn van de </a:t>
            </a:r>
            <a:r>
              <a:rPr lang="nl-NL" dirty="0" err="1"/>
              <a:t>RvdK</a:t>
            </a:r>
            <a:r>
              <a:rPr lang="nl-NL" dirty="0"/>
              <a:t> rondom het coronavirus ( in werking sinds </a:t>
            </a:r>
            <a:r>
              <a:rPr lang="nl-NL" dirty="0" smtClean="0"/>
              <a:t>15 maart </a:t>
            </a:r>
            <a:r>
              <a:rPr lang="nl-NL" dirty="0"/>
              <a:t>2020) staat dat er geen huisbezoeken meer afgelegd worden én dat </a:t>
            </a:r>
            <a:r>
              <a:rPr lang="nl-NL" dirty="0" smtClean="0"/>
              <a:t>er geen </a:t>
            </a:r>
            <a:r>
              <a:rPr lang="nl-NL" dirty="0"/>
              <a:t>cliënten meer op kantoor worden ontvangen. Met deze context en </a:t>
            </a:r>
            <a:r>
              <a:rPr lang="nl-NL" dirty="0" smtClean="0"/>
              <a:t>het belang </a:t>
            </a:r>
            <a:r>
              <a:rPr lang="nl-NL" dirty="0"/>
              <a:t>om onderzoeken doorgang te laten vinden, is het nodig om cliënten op </a:t>
            </a:r>
            <a:r>
              <a:rPr lang="nl-NL" dirty="0" smtClean="0"/>
              <a:t>een andere </a:t>
            </a:r>
            <a:r>
              <a:rPr lang="nl-NL" dirty="0"/>
              <a:t>manier te spreken dan dat we normaal zouden doen. Concreet </a:t>
            </a:r>
            <a:r>
              <a:rPr lang="nl-NL" dirty="0" smtClean="0"/>
              <a:t>betekent dit </a:t>
            </a:r>
            <a:r>
              <a:rPr lang="nl-NL" dirty="0"/>
              <a:t>dat de raadsonderzoekers vanaf nu in principe telefonisch (eventueel </a:t>
            </a:r>
            <a:r>
              <a:rPr lang="nl-NL" dirty="0" smtClean="0"/>
              <a:t>met beeld</a:t>
            </a:r>
            <a:r>
              <a:rPr lang="nl-NL" dirty="0"/>
              <a:t>) met de cliënten zullen spreken, tenzij de omstandigheden in het </a:t>
            </a:r>
            <a:r>
              <a:rPr lang="nl-NL" dirty="0" smtClean="0"/>
              <a:t>specifieke onderzoek </a:t>
            </a:r>
            <a:r>
              <a:rPr lang="nl-NL" dirty="0"/>
              <a:t>dit onmogelijk maken. In het huidig onderzoek heeft de </a:t>
            </a:r>
            <a:r>
              <a:rPr lang="nl-NL" dirty="0" err="1"/>
              <a:t>RvdK</a:t>
            </a:r>
            <a:r>
              <a:rPr lang="nl-NL" dirty="0"/>
              <a:t> </a:t>
            </a:r>
            <a:r>
              <a:rPr lang="nl-NL" dirty="0" smtClean="0"/>
              <a:t>door middel </a:t>
            </a:r>
            <a:r>
              <a:rPr lang="nl-NL" dirty="0"/>
              <a:t>van beeldbellen contact gehad met </a:t>
            </a:r>
            <a:r>
              <a:rPr lang="nl-NL" dirty="0" smtClean="0"/>
              <a:t>(</a:t>
            </a:r>
            <a:r>
              <a:rPr lang="nl-NL" i="1" dirty="0" smtClean="0"/>
              <a:t>de minderjarige</a:t>
            </a:r>
            <a:r>
              <a:rPr lang="nl-NL" dirty="0" smtClean="0"/>
              <a:t>) </a:t>
            </a:r>
            <a:r>
              <a:rPr lang="nl-NL" dirty="0"/>
              <a:t>en ouders</a:t>
            </a:r>
            <a:r>
              <a:rPr lang="nl-NL" dirty="0" smtClean="0"/>
              <a:t>.”</a:t>
            </a:r>
          </a:p>
          <a:p>
            <a:endParaRPr lang="nl-NL" dirty="0" smtClean="0"/>
          </a:p>
          <a:p>
            <a:endParaRPr lang="nl-NL" dirty="0"/>
          </a:p>
        </p:txBody>
      </p:sp>
    </p:spTree>
    <p:extLst>
      <p:ext uri="{BB962C8B-B14F-4D97-AF65-F5344CB8AC3E}">
        <p14:creationId xmlns:p14="http://schemas.microsoft.com/office/powerpoint/2010/main" val="422143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88474" y="1201210"/>
            <a:ext cx="8942832" cy="2031325"/>
          </a:xfrm>
          <a:prstGeom prst="rect">
            <a:avLst/>
          </a:prstGeom>
        </p:spPr>
        <p:txBody>
          <a:bodyPr wrap="square">
            <a:spAutoFit/>
          </a:bodyPr>
          <a:lstStyle/>
          <a:p>
            <a:r>
              <a:rPr lang="nl-NL" dirty="0" smtClean="0"/>
              <a:t>Medewerker Raad voor de kinderbescherming op de site van de Raad: </a:t>
            </a:r>
          </a:p>
          <a:p>
            <a:endParaRPr lang="nl-NL" dirty="0"/>
          </a:p>
          <a:p>
            <a:endParaRPr lang="nl-NL" dirty="0"/>
          </a:p>
          <a:p>
            <a:r>
              <a:rPr lang="nl-NL" dirty="0" smtClean="0"/>
              <a:t>“</a:t>
            </a:r>
            <a:r>
              <a:rPr lang="nl-NL" dirty="0"/>
              <a:t>Het is heel efficiënt, je hebt bijvoorbeeld geen reistijd, maar het is ook beperkt omdat je de mensen niet daadwerkelijk kan zien. Emoties zoals verdriet en boosheid kan je niet waarnemen tijdens telefonische zittingen waardoor er geen recht gedaan wordt aan de ouders en kinderen die het betreft.”</a:t>
            </a:r>
          </a:p>
        </p:txBody>
      </p:sp>
    </p:spTree>
    <p:extLst>
      <p:ext uri="{BB962C8B-B14F-4D97-AF65-F5344CB8AC3E}">
        <p14:creationId xmlns:p14="http://schemas.microsoft.com/office/powerpoint/2010/main" val="64879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353312" y="1106424"/>
            <a:ext cx="9043416" cy="4247317"/>
          </a:xfrm>
          <a:prstGeom prst="rect">
            <a:avLst/>
          </a:prstGeom>
          <a:noFill/>
        </p:spPr>
        <p:txBody>
          <a:bodyPr wrap="square" rtlCol="0">
            <a:spAutoFit/>
          </a:bodyPr>
          <a:lstStyle/>
          <a:p>
            <a:r>
              <a:rPr lang="nl-NL" dirty="0">
                <a:hlinkClick r:id="rId2"/>
              </a:rPr>
              <a:t>http://</a:t>
            </a:r>
            <a:r>
              <a:rPr lang="nl-NL" dirty="0" smtClean="0">
                <a:hlinkClick r:id="rId2"/>
              </a:rPr>
              <a:t>deeplink.rechtspraak.nl/uitspraak?id=ECLI:NL:RBNNE:2020:1402</a:t>
            </a:r>
            <a:endParaRPr lang="nl-NL" dirty="0" smtClean="0"/>
          </a:p>
          <a:p>
            <a:endParaRPr lang="nl-NL" dirty="0"/>
          </a:p>
          <a:p>
            <a:r>
              <a:rPr lang="nl-NL" dirty="0" smtClean="0"/>
              <a:t>Rechtbank </a:t>
            </a:r>
            <a:r>
              <a:rPr lang="nl-NL" dirty="0"/>
              <a:t>Noord-Nederland </a:t>
            </a:r>
            <a:endParaRPr lang="nl-NL" dirty="0" smtClean="0"/>
          </a:p>
          <a:p>
            <a:endParaRPr lang="nl-NL" dirty="0"/>
          </a:p>
          <a:p>
            <a:r>
              <a:rPr lang="nl-NL" dirty="0" smtClean="0"/>
              <a:t>Datum uitspraak 20-03-2020 </a:t>
            </a:r>
          </a:p>
          <a:p>
            <a:endParaRPr lang="nl-NL" dirty="0"/>
          </a:p>
          <a:p>
            <a:r>
              <a:rPr lang="nl-NL" dirty="0"/>
              <a:t>Geen fysieke zitting vanwege coronavirus. Betrokkenen zijn gelijktijdig telefonisch gehoord, en de minderjarige afzonderlijk. Telefonisch horen is gelet op de uitzonderlijke omstandigheden in deze zaak voldoende om tot een goed oordeel te komen en neemt daarom een beslissing zonder verdere mondelinge behandeling</a:t>
            </a:r>
            <a:r>
              <a:rPr lang="nl-NL" dirty="0" smtClean="0"/>
              <a:t>.</a:t>
            </a:r>
          </a:p>
          <a:p>
            <a:endParaRPr lang="nl-NL" dirty="0"/>
          </a:p>
          <a:p>
            <a:r>
              <a:rPr lang="nl-NL" dirty="0" smtClean="0"/>
              <a:t>Verzoek om uithuisplaatsing wordt toegewezen. </a:t>
            </a:r>
          </a:p>
          <a:p>
            <a:endParaRPr lang="nl-NL" dirty="0"/>
          </a:p>
          <a:p>
            <a:r>
              <a:rPr lang="nl-NL" dirty="0" smtClean="0"/>
              <a:t>Noot: prof.mr. P. Vlaardingerbroek (JPF </a:t>
            </a:r>
            <a:r>
              <a:rPr lang="nl-NL" dirty="0"/>
              <a:t>2020/78): Wel wil ik kort ingaan op het belang van een zorgvuldige telefonische procedure, ook </a:t>
            </a:r>
            <a:r>
              <a:rPr lang="nl-NL" dirty="0" smtClean="0"/>
              <a:t>onder coronatijd</a:t>
            </a:r>
            <a:r>
              <a:rPr lang="nl-NL" dirty="0"/>
              <a:t>. (etc.)</a:t>
            </a:r>
          </a:p>
        </p:txBody>
      </p:sp>
    </p:spTree>
    <p:extLst>
      <p:ext uri="{BB962C8B-B14F-4D97-AF65-F5344CB8AC3E}">
        <p14:creationId xmlns:p14="http://schemas.microsoft.com/office/powerpoint/2010/main" val="3592663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64734" y="1163288"/>
            <a:ext cx="9907398" cy="4247317"/>
          </a:xfrm>
          <a:prstGeom prst="rect">
            <a:avLst/>
          </a:prstGeom>
        </p:spPr>
        <p:txBody>
          <a:bodyPr wrap="square">
            <a:spAutoFit/>
          </a:bodyPr>
          <a:lstStyle/>
          <a:p>
            <a:r>
              <a:rPr lang="nl-NL" dirty="0" smtClean="0"/>
              <a:t>Twee voorbeelden aan de hand van recente artikelen waaruit blijkt dat een spoedige en adequate behandeling van jeugdzaken zo belangrijk is:</a:t>
            </a:r>
          </a:p>
          <a:p>
            <a:endParaRPr lang="nl-NL" dirty="0" smtClean="0"/>
          </a:p>
          <a:p>
            <a:r>
              <a:rPr lang="nl-NL" dirty="0" smtClean="0"/>
              <a:t>1:</a:t>
            </a:r>
            <a:endParaRPr lang="nl-NL" dirty="0"/>
          </a:p>
          <a:p>
            <a:r>
              <a:rPr lang="nl-NL" dirty="0" smtClean="0"/>
              <a:t>De </a:t>
            </a:r>
            <a:r>
              <a:rPr lang="nl-NL" dirty="0"/>
              <a:t>impact van een uitspraak van de Hoge Raad op de praktijk van de </a:t>
            </a:r>
            <a:r>
              <a:rPr lang="nl-NL" dirty="0" smtClean="0"/>
              <a:t>GI: de </a:t>
            </a:r>
            <a:r>
              <a:rPr lang="nl-NL" dirty="0"/>
              <a:t>(on)mogelijkheden om binnen de ondertoezichtstelling omgang te reguleren, </a:t>
            </a:r>
            <a:r>
              <a:rPr lang="nl-NL" dirty="0" smtClean="0"/>
              <a:t>mr</a:t>
            </a:r>
            <a:r>
              <a:rPr lang="nl-NL" dirty="0"/>
              <a:t>. J.I. Heuvelhorst &amp; mr. D. van der Leij, werkzaam als jurist </a:t>
            </a:r>
            <a:r>
              <a:rPr lang="nl-NL" dirty="0" smtClean="0"/>
              <a:t>en als advocaat bij </a:t>
            </a:r>
            <a:r>
              <a:rPr lang="nl-NL" dirty="0"/>
              <a:t>Jeugdbescherming regio </a:t>
            </a:r>
            <a:r>
              <a:rPr lang="nl-NL" dirty="0" smtClean="0"/>
              <a:t>Amsterdam (FJR 2020/30):</a:t>
            </a:r>
          </a:p>
          <a:p>
            <a:endParaRPr lang="nl-NL" dirty="0"/>
          </a:p>
          <a:p>
            <a:r>
              <a:rPr lang="nl-NL" dirty="0">
                <a:hlinkClick r:id="rId2"/>
              </a:rPr>
              <a:t>http://</a:t>
            </a:r>
            <a:r>
              <a:rPr lang="nl-NL" dirty="0" smtClean="0">
                <a:hlinkClick r:id="rId2"/>
              </a:rPr>
              <a:t>deeplink.rechtspraak.nl/uitspraak?id=ECLI:NL:HR:2018:2321</a:t>
            </a:r>
            <a:endParaRPr lang="nl-NL" dirty="0" smtClean="0"/>
          </a:p>
          <a:p>
            <a:endParaRPr lang="nl-NL" dirty="0"/>
          </a:p>
          <a:p>
            <a:r>
              <a:rPr lang="nl-NL" dirty="0"/>
              <a:t>In zijn uitspraak van 14 december </a:t>
            </a:r>
            <a:r>
              <a:rPr lang="nl-NL" dirty="0" smtClean="0"/>
              <a:t>2018 heeft </a:t>
            </a:r>
            <a:r>
              <a:rPr lang="nl-NL" dirty="0"/>
              <a:t>de Hoge Raad </a:t>
            </a:r>
            <a:r>
              <a:rPr lang="nl-NL" dirty="0" smtClean="0"/>
              <a:t>– kort gezegd – geoordeeld dat, buiten </a:t>
            </a:r>
            <a:r>
              <a:rPr lang="nl-NL" dirty="0"/>
              <a:t>het geval van uithuisplaatsing (waarvoor art. 1:265f BW een bijzondere regeling bevat</a:t>
            </a:r>
            <a:r>
              <a:rPr lang="nl-NL" dirty="0" smtClean="0"/>
              <a:t>), de </a:t>
            </a:r>
            <a:r>
              <a:rPr lang="nl-NL" dirty="0"/>
              <a:t>GI zich </a:t>
            </a:r>
            <a:r>
              <a:rPr lang="nl-NL" dirty="0" smtClean="0"/>
              <a:t>steeds </a:t>
            </a:r>
            <a:r>
              <a:rPr lang="nl-NL" dirty="0"/>
              <a:t>op de voet van art. 1:265g BW </a:t>
            </a:r>
            <a:r>
              <a:rPr lang="nl-NL" i="1" u="sng" dirty="0"/>
              <a:t>tot de kinderrechter</a:t>
            </a:r>
            <a:r>
              <a:rPr lang="nl-NL" dirty="0"/>
              <a:t> </a:t>
            </a:r>
            <a:r>
              <a:rPr lang="nl-NL" dirty="0" smtClean="0"/>
              <a:t>dient te </a:t>
            </a:r>
            <a:r>
              <a:rPr lang="nl-NL" dirty="0"/>
              <a:t>wenden wanneer zij voor de duur van de ondertoezichtstelling contact-beperkende maatregelen in het belang van de minderjarige noodzakelijk acht. </a:t>
            </a:r>
            <a:endParaRPr lang="nl-NL" dirty="0" smtClean="0"/>
          </a:p>
        </p:txBody>
      </p:sp>
    </p:spTree>
    <p:extLst>
      <p:ext uri="{BB962C8B-B14F-4D97-AF65-F5344CB8AC3E}">
        <p14:creationId xmlns:p14="http://schemas.microsoft.com/office/powerpoint/2010/main" val="897005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31846" y="1086275"/>
            <a:ext cx="9229232" cy="2862322"/>
          </a:xfrm>
          <a:prstGeom prst="rect">
            <a:avLst/>
          </a:prstGeom>
        </p:spPr>
        <p:txBody>
          <a:bodyPr wrap="square">
            <a:spAutoFit/>
          </a:bodyPr>
          <a:lstStyle/>
          <a:p>
            <a:r>
              <a:rPr lang="nl-NL" dirty="0"/>
              <a:t>De uitspraak heeft aanzienlijke consequenties gehad voor de praktijk van de GI. Onduidelijkheid over de mogelijkheden tot regie over de omgang binnen een ondertoezichtstelling en het ingrijpen door de GI in spoedsituaties zijn het gevolg</a:t>
            </a:r>
            <a:r>
              <a:rPr lang="nl-NL" dirty="0" smtClean="0"/>
              <a:t>.</a:t>
            </a:r>
          </a:p>
          <a:p>
            <a:endParaRPr lang="nl-NL" dirty="0"/>
          </a:p>
          <a:p>
            <a:endParaRPr lang="nl-NL" dirty="0" smtClean="0"/>
          </a:p>
          <a:p>
            <a:r>
              <a:rPr lang="nl-NL" dirty="0" smtClean="0"/>
              <a:t>De </a:t>
            </a:r>
            <a:r>
              <a:rPr lang="nl-NL" dirty="0"/>
              <a:t>meest voor de hand liggende oplossing lijkt een wetswijziging te zijn. In het Wetboek van Burgerlijke Rechtsvordering dient, net zoals voor de machtiging uithuisplaatsing, een specifieke spoedprocedure zonder voorafgaand horen te worden opgenomen voor wijziging van een </a:t>
            </a:r>
            <a:r>
              <a:rPr lang="nl-NL" dirty="0" smtClean="0"/>
              <a:t>contactregeling.</a:t>
            </a:r>
          </a:p>
          <a:p>
            <a:endParaRPr lang="nl-NL" dirty="0" smtClean="0"/>
          </a:p>
        </p:txBody>
      </p:sp>
    </p:spTree>
    <p:extLst>
      <p:ext uri="{BB962C8B-B14F-4D97-AF65-F5344CB8AC3E}">
        <p14:creationId xmlns:p14="http://schemas.microsoft.com/office/powerpoint/2010/main" val="110121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13554" y="1040319"/>
            <a:ext cx="10228361" cy="3693319"/>
          </a:xfrm>
          <a:prstGeom prst="rect">
            <a:avLst/>
          </a:prstGeom>
          <a:noFill/>
        </p:spPr>
        <p:txBody>
          <a:bodyPr wrap="square" rtlCol="0">
            <a:spAutoFit/>
          </a:bodyPr>
          <a:lstStyle/>
          <a:p>
            <a:r>
              <a:rPr lang="nl-NL" dirty="0" smtClean="0"/>
              <a:t>2.</a:t>
            </a:r>
          </a:p>
          <a:p>
            <a:r>
              <a:rPr lang="nl-NL" dirty="0" smtClean="0"/>
              <a:t>De opvoedbeslissing, mr. B. Laterveer (stafjurist </a:t>
            </a:r>
            <a:r>
              <a:rPr lang="nl-NL" dirty="0"/>
              <a:t>bij de Rechtbank Den Haag en bij het Landelijk Bureau </a:t>
            </a:r>
            <a:r>
              <a:rPr lang="nl-NL" dirty="0" err="1"/>
              <a:t>Vakinhoud</a:t>
            </a:r>
            <a:r>
              <a:rPr lang="nl-NL" dirty="0"/>
              <a:t> </a:t>
            </a:r>
            <a:r>
              <a:rPr lang="nl-NL" dirty="0" smtClean="0"/>
              <a:t>rechtspraak), FJR 2020/41:</a:t>
            </a:r>
          </a:p>
          <a:p>
            <a:endParaRPr lang="nl-NL" dirty="0"/>
          </a:p>
          <a:p>
            <a:endParaRPr lang="nl-NL" dirty="0" smtClean="0"/>
          </a:p>
          <a:p>
            <a:r>
              <a:rPr lang="nl-NL" dirty="0" smtClean="0"/>
              <a:t>De </a:t>
            </a:r>
            <a:r>
              <a:rPr lang="nl-NL" dirty="0" smtClean="0"/>
              <a:t>“opvoedbeslissing” </a:t>
            </a:r>
            <a:r>
              <a:rPr lang="nl-NL" dirty="0"/>
              <a:t>is het kantelpunt in veel kinderbeschermingszaken met een uithuisplaatsing: kan een kind definitief wel of niet terug naar huis? </a:t>
            </a:r>
            <a:r>
              <a:rPr lang="nl-NL" dirty="0" smtClean="0"/>
              <a:t>Het is </a:t>
            </a:r>
            <a:r>
              <a:rPr lang="nl-NL" dirty="0"/>
              <a:t>feitelijk het belangrijkste moment bij een uithuisplaatsing in het gedwongen kader. </a:t>
            </a:r>
            <a:endParaRPr lang="nl-NL" dirty="0" smtClean="0"/>
          </a:p>
          <a:p>
            <a:endParaRPr lang="nl-NL" dirty="0" smtClean="0"/>
          </a:p>
          <a:p>
            <a:endParaRPr lang="nl-NL" dirty="0"/>
          </a:p>
          <a:p>
            <a:r>
              <a:rPr lang="nl-NL" dirty="0"/>
              <a:t>Uit het oogpunt van rechtsbescherming voor de ouders en de minderjarige zou het in </a:t>
            </a:r>
            <a:r>
              <a:rPr lang="nl-NL" dirty="0" smtClean="0"/>
              <a:t>de </a:t>
            </a:r>
            <a:r>
              <a:rPr lang="nl-NL" dirty="0"/>
              <a:t>optiek </a:t>
            </a:r>
            <a:r>
              <a:rPr lang="nl-NL" dirty="0" smtClean="0"/>
              <a:t>van de schrijver van het artikel echter </a:t>
            </a:r>
            <a:r>
              <a:rPr lang="nl-NL" dirty="0"/>
              <a:t>het beste zijn als de opvoedbeslissing wordt geformaliseerd</a:t>
            </a:r>
            <a:r>
              <a:rPr lang="nl-NL" dirty="0" smtClean="0"/>
              <a:t>. (bijv. door het een besluit te laten zijn in de zin van art. 1:3 </a:t>
            </a:r>
            <a:r>
              <a:rPr lang="nl-NL" dirty="0" err="1" smtClean="0"/>
              <a:t>Awb</a:t>
            </a:r>
            <a:r>
              <a:rPr lang="nl-NL" dirty="0" smtClean="0"/>
              <a:t>)</a:t>
            </a:r>
            <a:endParaRPr lang="nl-NL" dirty="0"/>
          </a:p>
        </p:txBody>
      </p:sp>
    </p:spTree>
    <p:extLst>
      <p:ext uri="{BB962C8B-B14F-4D97-AF65-F5344CB8AC3E}">
        <p14:creationId xmlns:p14="http://schemas.microsoft.com/office/powerpoint/2010/main" val="166799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06679" y="1156926"/>
            <a:ext cx="9297770" cy="1200329"/>
          </a:xfrm>
          <a:prstGeom prst="rect">
            <a:avLst/>
          </a:prstGeom>
          <a:noFill/>
        </p:spPr>
        <p:txBody>
          <a:bodyPr wrap="square" rtlCol="0">
            <a:spAutoFit/>
          </a:bodyPr>
          <a:lstStyle/>
          <a:p>
            <a:r>
              <a:rPr lang="nl-NL" dirty="0" smtClean="0"/>
              <a:t>Verzoeken beëindiging </a:t>
            </a:r>
            <a:r>
              <a:rPr lang="nl-NL" dirty="0" smtClean="0"/>
              <a:t>gezag</a:t>
            </a:r>
            <a:endParaRPr lang="nl-NL" dirty="0" smtClean="0"/>
          </a:p>
          <a:p>
            <a:endParaRPr lang="nl-NL" dirty="0" smtClean="0"/>
          </a:p>
          <a:p>
            <a:endParaRPr lang="nl-NL" dirty="0" smtClean="0"/>
          </a:p>
          <a:p>
            <a:r>
              <a:rPr lang="nl-NL" dirty="0" smtClean="0"/>
              <a:t>Leerplicht</a:t>
            </a:r>
            <a:endParaRPr lang="nl-NL" dirty="0"/>
          </a:p>
        </p:txBody>
      </p:sp>
    </p:spTree>
    <p:extLst>
      <p:ext uri="{BB962C8B-B14F-4D97-AF65-F5344CB8AC3E}">
        <p14:creationId xmlns:p14="http://schemas.microsoft.com/office/powerpoint/2010/main" val="2222651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60704" y="1124712"/>
            <a:ext cx="9948672" cy="3416320"/>
          </a:xfrm>
          <a:prstGeom prst="rect">
            <a:avLst/>
          </a:prstGeom>
          <a:noFill/>
        </p:spPr>
        <p:txBody>
          <a:bodyPr wrap="square" rtlCol="0">
            <a:spAutoFit/>
          </a:bodyPr>
          <a:lstStyle/>
          <a:p>
            <a:r>
              <a:rPr lang="nl-NL" dirty="0" smtClean="0"/>
              <a:t>Mr. Amanda (A.A.J.) de Nijs</a:t>
            </a:r>
          </a:p>
          <a:p>
            <a:endParaRPr lang="nl-NL" dirty="0"/>
          </a:p>
          <a:p>
            <a:r>
              <a:rPr lang="nl-NL" dirty="0" smtClean="0"/>
              <a:t>Sinds mei 2011 werkzaam bij de rechtbank Dordrecht en (sinds 2013) rechtbank Rotterdam, gedurende </a:t>
            </a:r>
          </a:p>
          <a:p>
            <a:r>
              <a:rPr lang="nl-NL" dirty="0" smtClean="0"/>
              <a:t>5 jaar in het Jeugdteam;</a:t>
            </a:r>
          </a:p>
          <a:p>
            <a:r>
              <a:rPr lang="nl-NL" dirty="0" smtClean="0"/>
              <a:t>Sinds kort plaatsvervangend voorzitter van de Expertgroep Jeugdrechters van de rechtspraak;</a:t>
            </a:r>
          </a:p>
          <a:p>
            <a:endParaRPr lang="nl-NL" dirty="0"/>
          </a:p>
          <a:p>
            <a:r>
              <a:rPr lang="nl-NL" dirty="0" smtClean="0"/>
              <a:t>Van 1993 tot 2011 werkzaam als (familie- en jeugdrecht)advocaat bij het </a:t>
            </a:r>
            <a:r>
              <a:rPr lang="nl-NL" dirty="0" err="1" smtClean="0"/>
              <a:t>Advokatenkollektief</a:t>
            </a:r>
            <a:r>
              <a:rPr lang="nl-NL" dirty="0" smtClean="0"/>
              <a:t> Rotterdam. </a:t>
            </a:r>
          </a:p>
          <a:p>
            <a:endParaRPr lang="nl-NL" dirty="0"/>
          </a:p>
          <a:p>
            <a:r>
              <a:rPr lang="nl-NL" dirty="0" smtClean="0"/>
              <a:t>Van 1998 tot 1993 als vrijwilliger werkzaam bij de (</a:t>
            </a:r>
            <a:r>
              <a:rPr lang="nl-NL" dirty="0" err="1" smtClean="0"/>
              <a:t>kinder</a:t>
            </a:r>
            <a:r>
              <a:rPr lang="nl-NL" dirty="0" smtClean="0"/>
              <a:t>)rechtswinkel Rotterdam;</a:t>
            </a:r>
          </a:p>
          <a:p>
            <a:r>
              <a:rPr lang="nl-NL" dirty="0" smtClean="0"/>
              <a:t>Van 2009 tot 2017 lid en later voorzitter </a:t>
            </a:r>
            <a:r>
              <a:rPr lang="nl-NL" dirty="0"/>
              <a:t>extern </a:t>
            </a:r>
            <a:r>
              <a:rPr lang="nl-NL" dirty="0" smtClean="0"/>
              <a:t>bestuur Kinder- </a:t>
            </a:r>
            <a:r>
              <a:rPr lang="nl-NL" dirty="0"/>
              <a:t>en Jongerenrechtswinkel </a:t>
            </a:r>
            <a:r>
              <a:rPr lang="nl-NL" dirty="0" smtClean="0"/>
              <a:t>Rotterdam.</a:t>
            </a:r>
          </a:p>
          <a:p>
            <a:endParaRPr lang="nl-NL" dirty="0"/>
          </a:p>
          <a:p>
            <a:r>
              <a:rPr lang="nl-NL" dirty="0" smtClean="0"/>
              <a:t>Publicatie: ‘Roos’ in de bundel Zorg om de jeugdzorg, </a:t>
            </a:r>
            <a:r>
              <a:rPr lang="nl-NL" dirty="0" err="1" smtClean="0"/>
              <a:t>BJu</a:t>
            </a:r>
            <a:r>
              <a:rPr lang="nl-NL" dirty="0" smtClean="0"/>
              <a:t>, 2010.</a:t>
            </a:r>
            <a:endParaRPr lang="nl-NL" dirty="0"/>
          </a:p>
        </p:txBody>
      </p:sp>
    </p:spTree>
    <p:extLst>
      <p:ext uri="{BB962C8B-B14F-4D97-AF65-F5344CB8AC3E}">
        <p14:creationId xmlns:p14="http://schemas.microsoft.com/office/powerpoint/2010/main" val="373053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zieke kind, van </a:t>
            </a:r>
            <a:r>
              <a:rPr lang="nl-NL" dirty="0" err="1" smtClean="0"/>
              <a:t>Gabriël</a:t>
            </a:r>
            <a:r>
              <a:rPr lang="nl-NL" dirty="0" smtClean="0"/>
              <a:t> </a:t>
            </a:r>
            <a:r>
              <a:rPr lang="nl-NL" dirty="0" err="1" smtClean="0"/>
              <a:t>Metsu</a:t>
            </a:r>
            <a:r>
              <a:rPr lang="nl-NL" dirty="0" smtClean="0"/>
              <a:t> (ca 1663)</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1840" y="1761616"/>
            <a:ext cx="4700016" cy="4940936"/>
          </a:xfrm>
        </p:spPr>
      </p:pic>
    </p:spTree>
    <p:extLst>
      <p:ext uri="{BB962C8B-B14F-4D97-AF65-F5344CB8AC3E}">
        <p14:creationId xmlns:p14="http://schemas.microsoft.com/office/powerpoint/2010/main" val="3792451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94679" y="1193922"/>
            <a:ext cx="9555480" cy="3693319"/>
          </a:xfrm>
          <a:prstGeom prst="rect">
            <a:avLst/>
          </a:prstGeom>
        </p:spPr>
        <p:txBody>
          <a:bodyPr wrap="square">
            <a:spAutoFit/>
          </a:bodyPr>
          <a:lstStyle/>
          <a:p>
            <a:r>
              <a:rPr lang="nl-NL" dirty="0" smtClean="0">
                <a:hlinkClick r:id="rId2"/>
              </a:rPr>
              <a:t>http</a:t>
            </a:r>
            <a:r>
              <a:rPr lang="nl-NL" dirty="0">
                <a:hlinkClick r:id="rId2"/>
              </a:rPr>
              <a:t>://</a:t>
            </a:r>
            <a:r>
              <a:rPr lang="nl-NL" dirty="0" smtClean="0">
                <a:hlinkClick r:id="rId2"/>
              </a:rPr>
              <a:t>deeplink.rechtspraak.nl/uitspraak?id=ECLI:NL:RBAMS:2020:2345</a:t>
            </a:r>
            <a:endParaRPr lang="nl-NL" dirty="0" smtClean="0"/>
          </a:p>
          <a:p>
            <a:endParaRPr lang="nl-NL" dirty="0" smtClean="0"/>
          </a:p>
          <a:p>
            <a:r>
              <a:rPr lang="nl-NL" dirty="0" smtClean="0"/>
              <a:t>Rechtbank Amsterdam, 14 april 2020</a:t>
            </a:r>
          </a:p>
          <a:p>
            <a:endParaRPr lang="nl-NL" dirty="0"/>
          </a:p>
          <a:p>
            <a:r>
              <a:rPr lang="nl-NL" dirty="0" smtClean="0"/>
              <a:t>Kort </a:t>
            </a:r>
            <a:r>
              <a:rPr lang="nl-NL" dirty="0"/>
              <a:t>geding, nakomen </a:t>
            </a:r>
            <a:r>
              <a:rPr lang="nl-NL" dirty="0" smtClean="0"/>
              <a:t>omgangsregeling</a:t>
            </a:r>
          </a:p>
          <a:p>
            <a:endParaRPr lang="nl-NL" dirty="0"/>
          </a:p>
          <a:p>
            <a:r>
              <a:rPr lang="nl-NL" dirty="0"/>
              <a:t>[eiser] kan zich niet verenigen met het besluit van de </a:t>
            </a:r>
            <a:r>
              <a:rPr lang="nl-NL" dirty="0" smtClean="0"/>
              <a:t>William </a:t>
            </a:r>
            <a:r>
              <a:rPr lang="nl-NL" dirty="0" err="1" smtClean="0"/>
              <a:t>Schrikker</a:t>
            </a:r>
            <a:r>
              <a:rPr lang="nl-NL" dirty="0" smtClean="0"/>
              <a:t> Stichting Jeugdbescherming (WSS) </a:t>
            </a:r>
            <a:r>
              <a:rPr lang="nl-NL" dirty="0"/>
              <a:t>om de omgang tussen hem en de kinderen op te schorten in verband met de uitbraak van het Coronavirus. </a:t>
            </a:r>
            <a:endParaRPr lang="nl-NL" dirty="0" smtClean="0"/>
          </a:p>
          <a:p>
            <a:endParaRPr lang="nl-NL" dirty="0"/>
          </a:p>
          <a:p>
            <a:endParaRPr lang="nl-NL" dirty="0"/>
          </a:p>
          <a:p>
            <a:r>
              <a:rPr lang="nl-NL" dirty="0"/>
              <a:t>Gelet op de bijzondere omstandigheden die de </a:t>
            </a:r>
            <a:r>
              <a:rPr lang="nl-NL" dirty="0" smtClean="0"/>
              <a:t>corona-crisis </a:t>
            </a:r>
            <a:r>
              <a:rPr lang="nl-NL" dirty="0"/>
              <a:t>meebrengt, is het opschorten van de omgang gerechtvaardigd</a:t>
            </a:r>
          </a:p>
        </p:txBody>
      </p:sp>
    </p:spTree>
    <p:extLst>
      <p:ext uri="{BB962C8B-B14F-4D97-AF65-F5344CB8AC3E}">
        <p14:creationId xmlns:p14="http://schemas.microsoft.com/office/powerpoint/2010/main" val="422085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10369" y="1164889"/>
            <a:ext cx="9970819" cy="3970318"/>
          </a:xfrm>
          <a:prstGeom prst="rect">
            <a:avLst/>
          </a:prstGeom>
        </p:spPr>
        <p:txBody>
          <a:bodyPr wrap="square">
            <a:spAutoFit/>
          </a:bodyPr>
          <a:lstStyle/>
          <a:p>
            <a:r>
              <a:rPr lang="nl-NL" dirty="0" smtClean="0"/>
              <a:t>Gerechtshof </a:t>
            </a:r>
            <a:r>
              <a:rPr lang="nl-NL" dirty="0" smtClean="0"/>
              <a:t>Arnhem-Leeuwarden, 14 </a:t>
            </a:r>
            <a:r>
              <a:rPr lang="nl-NL" dirty="0" smtClean="0"/>
              <a:t>april 2020</a:t>
            </a:r>
            <a:endParaRPr lang="nl-NL" dirty="0"/>
          </a:p>
          <a:p>
            <a:endParaRPr lang="nl-NL" dirty="0"/>
          </a:p>
          <a:p>
            <a:r>
              <a:rPr lang="nl-NL" dirty="0">
                <a:hlinkClick r:id="rId2"/>
              </a:rPr>
              <a:t>http://deeplink.rechtspraak.nl/uitspraak?id=ECLI:NL:GHARL:2020:3154</a:t>
            </a:r>
            <a:endParaRPr lang="nl-NL" dirty="0"/>
          </a:p>
          <a:p>
            <a:endParaRPr lang="nl-NL" dirty="0" smtClean="0"/>
          </a:p>
          <a:p>
            <a:r>
              <a:rPr lang="nl-NL" dirty="0"/>
              <a:t>Gesloten jeugdzorg. Horen in tijden van corona en behandeling jeugdige in tijden van corona</a:t>
            </a:r>
            <a:r>
              <a:rPr lang="nl-NL" dirty="0" smtClean="0"/>
              <a:t>.</a:t>
            </a:r>
          </a:p>
          <a:p>
            <a:endParaRPr lang="nl-NL" dirty="0"/>
          </a:p>
          <a:p>
            <a:r>
              <a:rPr lang="nl-NL" dirty="0"/>
              <a:t>De mondelinge behandeling in deze zaak stond gepland op 27 maart 2020. In verband met de bestrijding van het coronavirus zijn de gerechten, in navolging van het kabinetsbeleid, gesloten sinds 17 maart 2020. Omdat het hof deze zaak als urgent heeft aangemerkt is niet tot aanhouding van de zaak besloten, maar heeft, na afstemming met partijen, de voorzitter van het hof, in aanwezigheid van de griffier, op die datum een telefonisch gesprek gevoerd met [verzoeker] , waarin tevens (eveneens telefonisch) de advocaat van [verzoeker] </a:t>
            </a:r>
            <a:r>
              <a:rPr lang="nl-NL" dirty="0" smtClean="0"/>
              <a:t>is </a:t>
            </a:r>
            <a:r>
              <a:rPr lang="nl-NL" dirty="0"/>
              <a:t>betrokken. Van dit gesprek is proces-verbaal opgemaakt, dat aan alle betrokkenen is toegezonden, teneinde hen in de gelegenheid te stellen om hierop, en op de ingenomen standpunten, schriftelijk te reageren. </a:t>
            </a:r>
          </a:p>
        </p:txBody>
      </p:sp>
    </p:spTree>
    <p:extLst>
      <p:ext uri="{BB962C8B-B14F-4D97-AF65-F5344CB8AC3E}">
        <p14:creationId xmlns:p14="http://schemas.microsoft.com/office/powerpoint/2010/main" val="7108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89901" y="1107594"/>
            <a:ext cx="10204704" cy="1200329"/>
          </a:xfrm>
          <a:prstGeom prst="rect">
            <a:avLst/>
          </a:prstGeom>
        </p:spPr>
        <p:txBody>
          <a:bodyPr wrap="square">
            <a:spAutoFit/>
          </a:bodyPr>
          <a:lstStyle/>
          <a:p>
            <a:r>
              <a:rPr lang="nl-NL" dirty="0" smtClean="0"/>
              <a:t>Er wordt onder meer geklaagd </a:t>
            </a:r>
            <a:r>
              <a:rPr lang="nl-NL" dirty="0"/>
              <a:t>over het oordeel van de kinderrechter dat een gesloten kader nodig is om [verzoeker] de behandeling te geven die hij nodig heeft om een gedragsverandering te bereiken. [verzoeker] </a:t>
            </a:r>
            <a:r>
              <a:rPr lang="nl-NL" dirty="0" smtClean="0"/>
              <a:t>vindt o.a. </a:t>
            </a:r>
            <a:r>
              <a:rPr lang="nl-NL" dirty="0" smtClean="0"/>
              <a:t>- zeker </a:t>
            </a:r>
            <a:r>
              <a:rPr lang="nl-NL" dirty="0"/>
              <a:t>nu </a:t>
            </a:r>
            <a:r>
              <a:rPr lang="nl-NL" dirty="0" smtClean="0"/>
              <a:t>er, </a:t>
            </a:r>
            <a:r>
              <a:rPr lang="nl-NL" dirty="0"/>
              <a:t>mede door het coronavirus, nog geen behandeling van de grond is </a:t>
            </a:r>
            <a:r>
              <a:rPr lang="nl-NL" dirty="0" smtClean="0"/>
              <a:t>gekomen - </a:t>
            </a:r>
            <a:r>
              <a:rPr lang="nl-NL" dirty="0"/>
              <a:t>dat dit ook ambulant, vanuit de thuissituatie, kan gebeuren. </a:t>
            </a:r>
          </a:p>
        </p:txBody>
      </p:sp>
    </p:spTree>
    <p:extLst>
      <p:ext uri="{BB962C8B-B14F-4D97-AF65-F5344CB8AC3E}">
        <p14:creationId xmlns:p14="http://schemas.microsoft.com/office/powerpoint/2010/main" val="85927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07348" y="1154503"/>
            <a:ext cx="10058400" cy="2585323"/>
          </a:xfrm>
          <a:prstGeom prst="rect">
            <a:avLst/>
          </a:prstGeom>
        </p:spPr>
        <p:txBody>
          <a:bodyPr wrap="square">
            <a:spAutoFit/>
          </a:bodyPr>
          <a:lstStyle/>
          <a:p>
            <a:r>
              <a:rPr lang="nl-NL" dirty="0"/>
              <a:t>Overweging ten overvloede</a:t>
            </a:r>
            <a:r>
              <a:rPr lang="nl-NL" dirty="0" smtClean="0"/>
              <a:t>:</a:t>
            </a:r>
          </a:p>
          <a:p>
            <a:endParaRPr lang="nl-NL" dirty="0"/>
          </a:p>
          <a:p>
            <a:r>
              <a:rPr lang="nl-NL" dirty="0"/>
              <a:t>Het hof wil ten slotte de GI er nog op wijzen dat het van groot belang is - zeker in deze lastige tijd waarin vanwege het coronavirus bezoek niet mogelijk is - dat [verzoeker] gemotiveerd is en blijft om aan zijn toekomst te werken en tot verandering te komen. Het is in dat verband belangrijk dat er - met name als er vragen zijn, zoals de moeder in haar brief die op 6 april 2020 bij het hof is ingekomen, heeft aangegeven - contact kan zijn met de GI en dat [verzoeker] (en zijn moeder) adequaat geïnformeerd word(t)(en) over de (on)mogelijkheden van online behandeling (en -op termijn- gezinstherapie) en welke consequenties dat volgens de GI voor het vervolgtraject van [verzoeker] zou kunnen hebben. </a:t>
            </a:r>
          </a:p>
        </p:txBody>
      </p:sp>
    </p:spTree>
    <p:extLst>
      <p:ext uri="{BB962C8B-B14F-4D97-AF65-F5344CB8AC3E}">
        <p14:creationId xmlns:p14="http://schemas.microsoft.com/office/powerpoint/2010/main" val="353433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33356" y="1079328"/>
            <a:ext cx="10607040" cy="2031325"/>
          </a:xfrm>
          <a:prstGeom prst="rect">
            <a:avLst/>
          </a:prstGeom>
          <a:noFill/>
        </p:spPr>
        <p:txBody>
          <a:bodyPr wrap="square" rtlCol="0">
            <a:spAutoFit/>
          </a:bodyPr>
          <a:lstStyle/>
          <a:p>
            <a:r>
              <a:rPr lang="nl-NL" dirty="0">
                <a:hlinkClick r:id="rId2"/>
              </a:rPr>
              <a:t>http://</a:t>
            </a:r>
            <a:r>
              <a:rPr lang="nl-NL" dirty="0" smtClean="0">
                <a:hlinkClick r:id="rId2"/>
              </a:rPr>
              <a:t>deeplink.rechtspraak.nl/uitspraak?id=ECLI:NL:RBMNE:2020:1612</a:t>
            </a:r>
            <a:endParaRPr lang="nl-NL" dirty="0" smtClean="0"/>
          </a:p>
          <a:p>
            <a:endParaRPr lang="nl-NL" dirty="0"/>
          </a:p>
          <a:p>
            <a:r>
              <a:rPr lang="nl-NL" dirty="0" smtClean="0"/>
              <a:t>Rechtbank </a:t>
            </a:r>
            <a:r>
              <a:rPr lang="nl-NL" dirty="0" smtClean="0"/>
              <a:t>Midden-Nederland, 6 </a:t>
            </a:r>
            <a:r>
              <a:rPr lang="nl-NL" dirty="0" smtClean="0"/>
              <a:t>april 2020 </a:t>
            </a:r>
          </a:p>
          <a:p>
            <a:endParaRPr lang="nl-NL" dirty="0"/>
          </a:p>
          <a:p>
            <a:r>
              <a:rPr lang="nl-NL" dirty="0"/>
              <a:t>kort geding, nakoming omgang na stopzetten zorgregeling in verband met </a:t>
            </a:r>
            <a:r>
              <a:rPr lang="nl-NL" dirty="0" smtClean="0"/>
              <a:t>corona</a:t>
            </a:r>
          </a:p>
          <a:p>
            <a:endParaRPr lang="nl-NL" dirty="0"/>
          </a:p>
          <a:p>
            <a:endParaRPr lang="nl-NL" dirty="0"/>
          </a:p>
        </p:txBody>
      </p:sp>
    </p:spTree>
    <p:extLst>
      <p:ext uri="{BB962C8B-B14F-4D97-AF65-F5344CB8AC3E}">
        <p14:creationId xmlns:p14="http://schemas.microsoft.com/office/powerpoint/2010/main" val="385159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52144" y="1106424"/>
            <a:ext cx="10058400" cy="2031325"/>
          </a:xfrm>
          <a:prstGeom prst="rect">
            <a:avLst/>
          </a:prstGeom>
          <a:noFill/>
        </p:spPr>
        <p:txBody>
          <a:bodyPr wrap="square" rtlCol="0">
            <a:spAutoFit/>
          </a:bodyPr>
          <a:lstStyle/>
          <a:p>
            <a:r>
              <a:rPr lang="nl-NL" dirty="0" smtClean="0">
                <a:hlinkClick r:id="rId2"/>
              </a:rPr>
              <a:t>http</a:t>
            </a:r>
            <a:r>
              <a:rPr lang="nl-NL" dirty="0">
                <a:hlinkClick r:id="rId2"/>
              </a:rPr>
              <a:t>://</a:t>
            </a:r>
            <a:r>
              <a:rPr lang="nl-NL" dirty="0" smtClean="0">
                <a:hlinkClick r:id="rId2"/>
              </a:rPr>
              <a:t>deeplink.rechtspraak.nl/uitspraak?id=ECLI:NL:RBNNE:2020:1905</a:t>
            </a:r>
            <a:endParaRPr lang="nl-NL" dirty="0" smtClean="0"/>
          </a:p>
          <a:p>
            <a:endParaRPr lang="nl-NL" dirty="0"/>
          </a:p>
          <a:p>
            <a:r>
              <a:rPr lang="nl-NL" dirty="0"/>
              <a:t>Rechtbank Noord-Nederland, 13 mei 2020</a:t>
            </a:r>
          </a:p>
          <a:p>
            <a:endParaRPr lang="nl-NL" dirty="0"/>
          </a:p>
          <a:p>
            <a:r>
              <a:rPr lang="nl-NL" dirty="0" smtClean="0"/>
              <a:t>Niet-nakomen </a:t>
            </a:r>
            <a:r>
              <a:rPr lang="nl-NL" dirty="0"/>
              <a:t>zorgregeling tijdens coronacrisis. Compensatie voor gemiste tijd bij andere ouder. Wijzigen (omdraaien) zorgregeling tot aan zomervakantie</a:t>
            </a:r>
            <a:r>
              <a:rPr lang="nl-NL" dirty="0" smtClean="0"/>
              <a:t>.</a:t>
            </a:r>
            <a:endParaRPr lang="nl-NL" dirty="0"/>
          </a:p>
          <a:p>
            <a:endParaRPr lang="nl-NL" dirty="0"/>
          </a:p>
        </p:txBody>
      </p:sp>
    </p:spTree>
    <p:extLst>
      <p:ext uri="{BB962C8B-B14F-4D97-AF65-F5344CB8AC3E}">
        <p14:creationId xmlns:p14="http://schemas.microsoft.com/office/powerpoint/2010/main" val="72718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64310" y="1086884"/>
            <a:ext cx="9946547" cy="2031325"/>
          </a:xfrm>
          <a:prstGeom prst="rect">
            <a:avLst/>
          </a:prstGeom>
        </p:spPr>
        <p:txBody>
          <a:bodyPr wrap="square">
            <a:spAutoFit/>
          </a:bodyPr>
          <a:lstStyle/>
          <a:p>
            <a:r>
              <a:rPr lang="nl-NL" dirty="0" smtClean="0">
                <a:hlinkClick r:id="rId2"/>
              </a:rPr>
              <a:t>http</a:t>
            </a:r>
            <a:r>
              <a:rPr lang="nl-NL" dirty="0">
                <a:hlinkClick r:id="rId2"/>
              </a:rPr>
              <a:t>://</a:t>
            </a:r>
            <a:r>
              <a:rPr lang="nl-NL" dirty="0" smtClean="0">
                <a:hlinkClick r:id="rId2"/>
              </a:rPr>
              <a:t>deeplink.rechtspraak.nl/uitspraak?id=ECLI:NL:RBNNE:2020:2378</a:t>
            </a:r>
            <a:endParaRPr lang="nl-NL" dirty="0" smtClean="0"/>
          </a:p>
          <a:p>
            <a:endParaRPr lang="nl-NL" dirty="0"/>
          </a:p>
          <a:p>
            <a:r>
              <a:rPr lang="nl-NL" dirty="0"/>
              <a:t>Rechtbank Noord-Nederland, 12 juni 2020</a:t>
            </a:r>
          </a:p>
          <a:p>
            <a:endParaRPr lang="nl-NL" dirty="0"/>
          </a:p>
          <a:p>
            <a:r>
              <a:rPr lang="nl-NL" dirty="0" smtClean="0"/>
              <a:t>De </a:t>
            </a:r>
            <a:r>
              <a:rPr lang="nl-NL" dirty="0"/>
              <a:t>moeder verzoekt vervallenverklaring van een schriftelijke aanwijzing </a:t>
            </a:r>
            <a:r>
              <a:rPr lang="nl-NL" dirty="0" smtClean="0"/>
              <a:t>(SA) (een </a:t>
            </a:r>
            <a:r>
              <a:rPr lang="nl-NL" dirty="0"/>
              <a:t>e-mailbericht van de </a:t>
            </a:r>
            <a:r>
              <a:rPr lang="nl-NL" dirty="0" smtClean="0"/>
              <a:t>GI) </a:t>
            </a:r>
            <a:r>
              <a:rPr lang="nl-NL" dirty="0"/>
              <a:t>waarin haar wordt verteld dat vanwege het coronavirus de omgang met het kind vooreerst geen doorgang kan hebben. </a:t>
            </a:r>
          </a:p>
        </p:txBody>
      </p:sp>
    </p:spTree>
    <p:extLst>
      <p:ext uri="{BB962C8B-B14F-4D97-AF65-F5344CB8AC3E}">
        <p14:creationId xmlns:p14="http://schemas.microsoft.com/office/powerpoint/2010/main" val="4111776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15068" y="815478"/>
            <a:ext cx="9882231" cy="2585323"/>
          </a:xfrm>
          <a:prstGeom prst="rect">
            <a:avLst/>
          </a:prstGeom>
        </p:spPr>
        <p:txBody>
          <a:bodyPr wrap="square">
            <a:spAutoFit/>
          </a:bodyPr>
          <a:lstStyle/>
          <a:p>
            <a:endParaRPr lang="nl-NL" dirty="0"/>
          </a:p>
          <a:p>
            <a:r>
              <a:rPr lang="nl-NL" dirty="0">
                <a:hlinkClick r:id="rId2"/>
              </a:rPr>
              <a:t>http://</a:t>
            </a:r>
            <a:r>
              <a:rPr lang="nl-NL" dirty="0" smtClean="0">
                <a:hlinkClick r:id="rId2"/>
              </a:rPr>
              <a:t>deeplink.rechtspraak.nl/uitspraak?id=ECLI:NL:RBROT:2020:3521</a:t>
            </a:r>
            <a:endParaRPr lang="nl-NL" dirty="0" smtClean="0"/>
          </a:p>
          <a:p>
            <a:endParaRPr lang="nl-NL" dirty="0"/>
          </a:p>
          <a:p>
            <a:r>
              <a:rPr lang="nl-NL" dirty="0" smtClean="0"/>
              <a:t>Rechtbank Rotterdam, 31 maart 2020</a:t>
            </a:r>
          </a:p>
          <a:p>
            <a:endParaRPr lang="nl-NL" dirty="0"/>
          </a:p>
          <a:p>
            <a:r>
              <a:rPr lang="nl-NL" dirty="0" smtClean="0"/>
              <a:t>De </a:t>
            </a:r>
            <a:r>
              <a:rPr lang="nl-NL" dirty="0"/>
              <a:t>zaak zou ter terechtzitting van 31 maart 2020 worden behandeld. Omdat in verband met het COVID-19 virus de rechtbanken gesloten zijn, zijn betrokkenen in de gelegenheid gesteld om telefonisch te worden gehoord. </a:t>
            </a:r>
            <a:endParaRPr lang="nl-NL" dirty="0" smtClean="0"/>
          </a:p>
          <a:p>
            <a:endParaRPr lang="nl-NL" dirty="0"/>
          </a:p>
        </p:txBody>
      </p:sp>
    </p:spTree>
    <p:extLst>
      <p:ext uri="{BB962C8B-B14F-4D97-AF65-F5344CB8AC3E}">
        <p14:creationId xmlns:p14="http://schemas.microsoft.com/office/powerpoint/2010/main" val="1821210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50385" y="1063474"/>
            <a:ext cx="10333475" cy="3416320"/>
          </a:xfrm>
          <a:prstGeom prst="rect">
            <a:avLst/>
          </a:prstGeom>
          <a:noFill/>
        </p:spPr>
        <p:txBody>
          <a:bodyPr wrap="square" rtlCol="0">
            <a:spAutoFit/>
          </a:bodyPr>
          <a:lstStyle/>
          <a:p>
            <a:r>
              <a:rPr lang="nl-NL" dirty="0" smtClean="0">
                <a:hlinkClick r:id="rId2"/>
              </a:rPr>
              <a:t>http://deeplink.rechtspraak.nl/uitspraak?id=ECLI:NL:RBNHO:2020:2916</a:t>
            </a:r>
            <a:r>
              <a:rPr lang="nl-NL" dirty="0" smtClean="0"/>
              <a:t> </a:t>
            </a:r>
          </a:p>
          <a:p>
            <a:endParaRPr lang="nl-NL" dirty="0"/>
          </a:p>
          <a:p>
            <a:r>
              <a:rPr lang="nl-NL" dirty="0" smtClean="0"/>
              <a:t>Rechtbank </a:t>
            </a:r>
            <a:r>
              <a:rPr lang="nl-NL" dirty="0" smtClean="0"/>
              <a:t>Noord-Holland, 15 </a:t>
            </a:r>
            <a:r>
              <a:rPr lang="nl-NL" dirty="0" smtClean="0"/>
              <a:t>april 2020</a:t>
            </a:r>
          </a:p>
          <a:p>
            <a:endParaRPr lang="nl-NL" dirty="0"/>
          </a:p>
          <a:p>
            <a:r>
              <a:rPr lang="nl-NL" dirty="0"/>
              <a:t>Lopende afspraken begeleide omgang op vrijdagmiddag blijven doorgaan, voor zover als dat op dit moment, met de huidige </a:t>
            </a:r>
            <a:r>
              <a:rPr lang="nl-NL" dirty="0" smtClean="0"/>
              <a:t>corona-maatregelen</a:t>
            </a:r>
            <a:r>
              <a:rPr lang="nl-NL" dirty="0"/>
              <a:t>, mogelijk is. Situatie bij de vader is niet onveilig; de kinderen zijn kwetsbaar vanwege hun traumatische ervaringen in het verleden en hebben veel veiligheid nodig. Naast begeleide omgang zullen onbegeleide omgangsmomenten plaatsvinden, waarvoor de rechtbank een stappenplan vaststelt. Zolang de huidige </a:t>
            </a:r>
            <a:r>
              <a:rPr lang="nl-NL" dirty="0" smtClean="0"/>
              <a:t>corona-maatregelen </a:t>
            </a:r>
            <a:r>
              <a:rPr lang="nl-NL" dirty="0"/>
              <a:t>gelden, kan fysiek contact niet plaatsvinden met een betrokkene die hoest of niest en een temperatuur van meer dan 38 graden heeft of benauwd is. Skype-contact of telefonisch contact als alternatief</a:t>
            </a:r>
            <a:r>
              <a:rPr lang="nl-NL" dirty="0" smtClean="0"/>
              <a:t>.</a:t>
            </a:r>
            <a:endParaRPr lang="nl-NL" dirty="0"/>
          </a:p>
          <a:p>
            <a:endParaRPr lang="nl-NL" dirty="0"/>
          </a:p>
        </p:txBody>
      </p:sp>
    </p:spTree>
    <p:extLst>
      <p:ext uri="{BB962C8B-B14F-4D97-AF65-F5344CB8AC3E}">
        <p14:creationId xmlns:p14="http://schemas.microsoft.com/office/powerpoint/2010/main" val="146963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89901" y="801987"/>
            <a:ext cx="10815758" cy="4524315"/>
          </a:xfrm>
          <a:prstGeom prst="rect">
            <a:avLst/>
          </a:prstGeom>
        </p:spPr>
        <p:txBody>
          <a:bodyPr wrap="square">
            <a:spAutoFit/>
          </a:bodyPr>
          <a:lstStyle/>
          <a:p>
            <a:endParaRPr lang="nl-NL" dirty="0" smtClean="0"/>
          </a:p>
          <a:p>
            <a:r>
              <a:rPr lang="nl-NL" dirty="0" smtClean="0"/>
              <a:t>Website Rechtspraak</a:t>
            </a:r>
          </a:p>
          <a:p>
            <a:endParaRPr lang="nl-NL" dirty="0" smtClean="0"/>
          </a:p>
          <a:p>
            <a:r>
              <a:rPr lang="nl-NL" dirty="0" smtClean="0"/>
              <a:t>In verband met de uitbraak van het coronavirus heeft de Rechtspraak besloten vanaf dinsdag 17 maart de rechtbanken, gerechtshoven en bijzondere colleges te sluiten. Urgente zaken gaan wel door. </a:t>
            </a:r>
          </a:p>
          <a:p>
            <a:endParaRPr lang="nl-NL" dirty="0"/>
          </a:p>
          <a:p>
            <a:r>
              <a:rPr lang="nl-NL" dirty="0" smtClean="0"/>
              <a:t>Voorbeelden van urgente zaken zijn bijvoorbeeld zaken over de voorgeleidingen of hechtenis van verdachten, (…) zittingen rond verplichte zorg en/of zorgmachtigingen, urgente familiezaken zoals uithuisplaatsingen of ondertoezichtstelling. Waar mogelijk zullen deze rechtszaken plaatsvinden met gebruikmaking van videoconference of </a:t>
            </a:r>
            <a:r>
              <a:rPr lang="nl-NL" dirty="0" err="1" smtClean="0"/>
              <a:t>tele</a:t>
            </a:r>
            <a:r>
              <a:rPr lang="nl-NL" dirty="0" smtClean="0"/>
              <a:t>(fonisch) horen. Als fysieke komst naar het gerechtsgebouw noodzakelijk is, zullen daar passende maatregelen voor getroffen worden. </a:t>
            </a:r>
          </a:p>
          <a:p>
            <a:endParaRPr lang="nl-NL" dirty="0" smtClean="0"/>
          </a:p>
          <a:p>
            <a:endParaRPr lang="nl-NL" dirty="0"/>
          </a:p>
          <a:p>
            <a:r>
              <a:rPr lang="nl-NL" dirty="0" smtClean="0"/>
              <a:t>Sinds 11 mei zijn rechtszaken met procespartijen in de zittingszaal beperkt weer mogelijk, als de fysieke aanwezigheid van partijen noodzakelijk is. Strafzaken, jeugd(straf)zaken en familiezaken hebben daarbij prioriteit.</a:t>
            </a:r>
          </a:p>
          <a:p>
            <a:endParaRPr lang="nl-NL" dirty="0"/>
          </a:p>
        </p:txBody>
      </p:sp>
    </p:spTree>
    <p:extLst>
      <p:ext uri="{BB962C8B-B14F-4D97-AF65-F5344CB8AC3E}">
        <p14:creationId xmlns:p14="http://schemas.microsoft.com/office/powerpoint/2010/main" val="1549092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Lying</a:t>
            </a:r>
            <a:r>
              <a:rPr lang="nl-NL" dirty="0" smtClean="0"/>
              <a:t> </a:t>
            </a:r>
            <a:r>
              <a:rPr lang="nl-NL" dirty="0" err="1" smtClean="0"/>
              <a:t>mother</a:t>
            </a:r>
            <a:r>
              <a:rPr lang="nl-NL" dirty="0" smtClean="0"/>
              <a:t> </a:t>
            </a:r>
            <a:r>
              <a:rPr lang="nl-NL" dirty="0" err="1" smtClean="0"/>
              <a:t>and</a:t>
            </a:r>
            <a:r>
              <a:rPr lang="nl-NL" dirty="0" smtClean="0"/>
              <a:t> </a:t>
            </a:r>
            <a:r>
              <a:rPr lang="nl-NL" dirty="0" err="1" smtClean="0"/>
              <a:t>child</a:t>
            </a:r>
            <a:r>
              <a:rPr lang="nl-NL" dirty="0" smtClean="0"/>
              <a:t> II, van Paula </a:t>
            </a:r>
            <a:r>
              <a:rPr lang="nl-NL" dirty="0" err="1" smtClean="0"/>
              <a:t>Modersohn</a:t>
            </a:r>
            <a:r>
              <a:rPr lang="nl-NL" dirty="0" smtClean="0"/>
              <a:t>-Becker, 1906</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232" y="1825624"/>
            <a:ext cx="7549365" cy="4831207"/>
          </a:xfrm>
        </p:spPr>
      </p:pic>
    </p:spTree>
    <p:extLst>
      <p:ext uri="{BB962C8B-B14F-4D97-AF65-F5344CB8AC3E}">
        <p14:creationId xmlns:p14="http://schemas.microsoft.com/office/powerpoint/2010/main" val="2713164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86319" y="883199"/>
            <a:ext cx="10808413" cy="5355312"/>
          </a:xfrm>
          <a:prstGeom prst="rect">
            <a:avLst/>
          </a:prstGeom>
        </p:spPr>
        <p:txBody>
          <a:bodyPr wrap="square">
            <a:spAutoFit/>
          </a:bodyPr>
          <a:lstStyle/>
          <a:p>
            <a:r>
              <a:rPr lang="nl-NL" dirty="0">
                <a:hlinkClick r:id="rId2"/>
              </a:rPr>
              <a:t>http://</a:t>
            </a:r>
            <a:r>
              <a:rPr lang="nl-NL" dirty="0" smtClean="0">
                <a:hlinkClick r:id="rId2"/>
              </a:rPr>
              <a:t>deeplink.rechtspraak.nl/uitspraak?id=ECLI:NL:RBROT:2020:5035</a:t>
            </a:r>
            <a:endParaRPr lang="nl-NL" dirty="0" smtClean="0"/>
          </a:p>
          <a:p>
            <a:endParaRPr lang="nl-NL" dirty="0"/>
          </a:p>
          <a:p>
            <a:r>
              <a:rPr lang="nl-NL" dirty="0"/>
              <a:t>Vervangende toestemming vakantie naar buitenland verleend, tenzij er als gevolg van COVID-19 een negatief reisadvies luidt.</a:t>
            </a:r>
          </a:p>
          <a:p>
            <a:endParaRPr lang="nl-NL" dirty="0"/>
          </a:p>
          <a:p>
            <a:r>
              <a:rPr lang="nl-NL" dirty="0">
                <a:hlinkClick r:id="rId3"/>
              </a:rPr>
              <a:t>http://</a:t>
            </a:r>
            <a:r>
              <a:rPr lang="nl-NL" dirty="0" smtClean="0">
                <a:hlinkClick r:id="rId3"/>
              </a:rPr>
              <a:t>deeplink.rechtspraak.nl/uitspraak?id=ECLI:NL:GHARL:2020:4000</a:t>
            </a:r>
            <a:endParaRPr lang="nl-NL" dirty="0" smtClean="0"/>
          </a:p>
          <a:p>
            <a:endParaRPr lang="nl-NL" dirty="0"/>
          </a:p>
          <a:p>
            <a:r>
              <a:rPr lang="nl-NL" dirty="0"/>
              <a:t>Afwijzing verzoek schorsing van de beslissing ter zake van de verdeling van de zorg- en opvoedingstaken. COVID-19-uitbraak geen grond voor een algehele schorsing van de uitvoerbaarheid.</a:t>
            </a:r>
          </a:p>
          <a:p>
            <a:endParaRPr lang="nl-NL" dirty="0"/>
          </a:p>
          <a:p>
            <a:r>
              <a:rPr lang="nl-NL" dirty="0">
                <a:hlinkClick r:id="rId4"/>
              </a:rPr>
              <a:t>http://</a:t>
            </a:r>
            <a:r>
              <a:rPr lang="nl-NL" dirty="0" smtClean="0">
                <a:hlinkClick r:id="rId4"/>
              </a:rPr>
              <a:t>deeplink.rechtspraak.nl/uitspraak?id=ECLI:NL:GHAMS:2020:1426</a:t>
            </a:r>
            <a:endParaRPr lang="nl-NL" dirty="0" smtClean="0"/>
          </a:p>
          <a:p>
            <a:endParaRPr lang="nl-NL" dirty="0"/>
          </a:p>
          <a:p>
            <a:r>
              <a:rPr lang="nl-NL" dirty="0"/>
              <a:t>Machtiging uithuisplaatsing. In verband met de maatregelen tegen het coronavirus / COVID-19 heeft de mondelinge behandeling plaatsgevonden via een beeld- en geluidverbinding vanuit het gerechtshof. Het hof is van oordeel dat de machtiging tot uithuisplaatsing ten tijde van de bestreden beschikking noodzakelijk was en thans (nog steeds) noodzakelijk is in het belang van de verzorging en opvoeding van de minderjarige en tot onderzoek van diens geestelijke of lichamelijke gesteldheid.</a:t>
            </a:r>
          </a:p>
          <a:p>
            <a:endParaRPr lang="nl-NL" dirty="0"/>
          </a:p>
          <a:p>
            <a:endParaRPr lang="nl-NL" dirty="0"/>
          </a:p>
        </p:txBody>
      </p:sp>
    </p:spTree>
    <p:extLst>
      <p:ext uri="{BB962C8B-B14F-4D97-AF65-F5344CB8AC3E}">
        <p14:creationId xmlns:p14="http://schemas.microsoft.com/office/powerpoint/2010/main" val="1565983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21289" y="1027637"/>
            <a:ext cx="9986481" cy="5078313"/>
          </a:xfrm>
          <a:prstGeom prst="rect">
            <a:avLst/>
          </a:prstGeom>
        </p:spPr>
        <p:txBody>
          <a:bodyPr wrap="square">
            <a:spAutoFit/>
          </a:bodyPr>
          <a:lstStyle/>
          <a:p>
            <a:r>
              <a:rPr lang="nl-NL" dirty="0">
                <a:hlinkClick r:id="rId2"/>
              </a:rPr>
              <a:t>http://</a:t>
            </a:r>
            <a:r>
              <a:rPr lang="nl-NL" dirty="0" smtClean="0">
                <a:hlinkClick r:id="rId2"/>
              </a:rPr>
              <a:t>deeplink.rechtspraak.nl/uitspraak?id=ECLI:NL:GHAMS:2020:1741</a:t>
            </a:r>
          </a:p>
          <a:p>
            <a:endParaRPr lang="nl-NL" dirty="0">
              <a:hlinkClick r:id="rId2"/>
            </a:endParaRPr>
          </a:p>
          <a:p>
            <a:r>
              <a:rPr lang="nl-NL" dirty="0">
                <a:hlinkClick r:id="rId2"/>
              </a:rPr>
              <a:t>https://</a:t>
            </a:r>
            <a:r>
              <a:rPr lang="nl-NL" dirty="0" smtClean="0">
                <a:hlinkClick r:id="rId2"/>
              </a:rPr>
              <a:t>uitspraken.rechtspraak.nl/inziendocument?id=ECLI:NL:GHAMS:2020:1741&amp;showbutton=true&amp;keyword=ghams%3a2020%3a1741</a:t>
            </a:r>
          </a:p>
          <a:p>
            <a:endParaRPr lang="nl-NL" dirty="0" smtClean="0">
              <a:hlinkClick r:id="rId2"/>
            </a:endParaRPr>
          </a:p>
          <a:p>
            <a:r>
              <a:rPr lang="nl-NL" dirty="0"/>
              <a:t>De mondelinge behandeling van beide zaken heeft op 8 mei 2020 plaatsgevonden. In verband met de maatregelen tegen het coronavirus/COVID-19 heeft de mondelinge behandeling plaatsgevonden via een beeld- en geluidverbinding vanuit het gerechtshof. </a:t>
            </a:r>
            <a:br>
              <a:rPr lang="nl-NL" dirty="0"/>
            </a:br>
            <a:r>
              <a:rPr lang="nl-NL" dirty="0"/>
              <a:t>Omdat in verband met de uitbraak van COVID-19 een fysieke zitting niet mogelijk was, is deze wijze van horen in overeenstemming met artikel 2, eerste lid van de Wet van 22 april 2020, houdende tijdelijke voorzieningen op het terrein van het Ministerie van Justitie en Veiligheid in verband met de uitbraak van COVID-19 (Tijdelijke wet COVID-19). Dit artikel is met ingang van 16 maart 2020 in werking getreden krachtens Koninklijk Besluit van 22 april 2020, Staatsblad 2020, 126. Het hof is van oordeel dat op deze wijze aan alle betrokkenen voldoende gelegenheid is gegeven om hun stellingen nader toe te lichten. Het hof acht zich voldoende voorgelicht om uitspraak te doen</a:t>
            </a:r>
            <a:r>
              <a:rPr lang="nl-NL" dirty="0" smtClean="0"/>
              <a:t>.</a:t>
            </a:r>
            <a:endParaRPr lang="nl-NL" dirty="0">
              <a:hlinkClick r:id="rId2"/>
            </a:endParaRPr>
          </a:p>
          <a:p>
            <a:r>
              <a:rPr lang="nl-NL" dirty="0"/>
              <a:t>Door de uitbraak van COVID-19 is er buiten ieders bedoeling oponthoud ontstaan. Gezien de jonge leeftijd van [de minderjarige] gaat het hof echter ervan uit dat de GI alles in het werk zal stellen het noodzakelijke onderzoek zo snel mogelijk te doen starten</a:t>
            </a:r>
            <a:r>
              <a:rPr lang="nl-NL" dirty="0" smtClean="0"/>
              <a:t>.</a:t>
            </a:r>
          </a:p>
        </p:txBody>
      </p:sp>
    </p:spTree>
    <p:extLst>
      <p:ext uri="{BB962C8B-B14F-4D97-AF65-F5344CB8AC3E}">
        <p14:creationId xmlns:p14="http://schemas.microsoft.com/office/powerpoint/2010/main" val="364731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31846" y="1209923"/>
            <a:ext cx="10209402" cy="3970318"/>
          </a:xfrm>
          <a:prstGeom prst="rect">
            <a:avLst/>
          </a:prstGeom>
        </p:spPr>
        <p:txBody>
          <a:bodyPr wrap="square">
            <a:spAutoFit/>
          </a:bodyPr>
          <a:lstStyle/>
          <a:p>
            <a:r>
              <a:rPr lang="nl-NL" dirty="0">
                <a:hlinkClick r:id="rId2"/>
              </a:rPr>
              <a:t>http://</a:t>
            </a:r>
            <a:r>
              <a:rPr lang="nl-NL" dirty="0" smtClean="0">
                <a:hlinkClick r:id="rId2"/>
              </a:rPr>
              <a:t>deeplink.rechtspraak.nl/uitspraak?id=ECLI:NL:GHARL:2020:4285</a:t>
            </a:r>
            <a:endParaRPr lang="nl-NL" dirty="0" smtClean="0"/>
          </a:p>
          <a:p>
            <a:endParaRPr lang="nl-NL" dirty="0"/>
          </a:p>
          <a:p>
            <a:r>
              <a:rPr lang="nl-NL" dirty="0"/>
              <a:t>Noodzaak uithuisplaatsing bij de vader gelegen in mogelijke besmetting met het nieuwe coronavirus. Noodzaak is vervolgens komen te ontbreken. </a:t>
            </a:r>
            <a:endParaRPr lang="nl-NL" dirty="0" smtClean="0"/>
          </a:p>
          <a:p>
            <a:r>
              <a:rPr lang="nl-NL" dirty="0" smtClean="0"/>
              <a:t>Het </a:t>
            </a:r>
            <a:r>
              <a:rPr lang="nl-NL" dirty="0"/>
              <a:t>hof concludeert dat naast de gestelde coronaklachten van de vader en [het kind] geen andere gronden zijn aangevoerd die een machtiging tot uithuisplaatsing van [het kind] bij de vader noodzakelijk maken, niet in de stukken noch ter mondelinge behandeling</a:t>
            </a:r>
            <a:r>
              <a:rPr lang="nl-NL" dirty="0" smtClean="0"/>
              <a:t>.</a:t>
            </a:r>
          </a:p>
          <a:p>
            <a:endParaRPr lang="nl-NL" dirty="0"/>
          </a:p>
          <a:p>
            <a:r>
              <a:rPr lang="nl-NL" dirty="0">
                <a:hlinkClick r:id="rId3"/>
              </a:rPr>
              <a:t>http://</a:t>
            </a:r>
            <a:r>
              <a:rPr lang="nl-NL" dirty="0" smtClean="0">
                <a:hlinkClick r:id="rId3"/>
              </a:rPr>
              <a:t>deeplink.rechtspraak.nl/uitspraak?id=ECLI:NL:GHSHE:2020:2047</a:t>
            </a:r>
            <a:endParaRPr lang="nl-NL" dirty="0" smtClean="0"/>
          </a:p>
          <a:p>
            <a:endParaRPr lang="nl-NL" dirty="0"/>
          </a:p>
          <a:p>
            <a:r>
              <a:rPr lang="nl-NL" dirty="0" smtClean="0"/>
              <a:t>Dat </a:t>
            </a:r>
            <a:r>
              <a:rPr lang="nl-NL" dirty="0"/>
              <a:t>de daadwerkelijke uitvoering van de ondertoezichtstelling na de bestreden beschikking door de Covid-19 maatregelen en ziekte van de jeugdzorgwerker wat later dan gebruikelijk ter hand is genomen en er minder fysiek contact is geweest tussen de ouders en de jeugdzorgmedewerker dan de vader had verwacht, leidt niet tot een ander oordeel. </a:t>
            </a:r>
          </a:p>
        </p:txBody>
      </p:sp>
    </p:spTree>
    <p:extLst>
      <p:ext uri="{BB962C8B-B14F-4D97-AF65-F5344CB8AC3E}">
        <p14:creationId xmlns:p14="http://schemas.microsoft.com/office/powerpoint/2010/main" val="4266104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64763" y="1039737"/>
            <a:ext cx="10377769" cy="4524315"/>
          </a:xfrm>
          <a:prstGeom prst="rect">
            <a:avLst/>
          </a:prstGeom>
        </p:spPr>
        <p:txBody>
          <a:bodyPr wrap="square">
            <a:spAutoFit/>
          </a:bodyPr>
          <a:lstStyle/>
          <a:p>
            <a:r>
              <a:rPr lang="nl-NL" dirty="0"/>
              <a:t>Gerechtshof </a:t>
            </a:r>
            <a:r>
              <a:rPr lang="nl-NL" dirty="0" smtClean="0"/>
              <a:t>'s-Hertogenbosch, 11 </a:t>
            </a:r>
            <a:r>
              <a:rPr lang="nl-NL" dirty="0" smtClean="0"/>
              <a:t>juni 2020</a:t>
            </a:r>
            <a:endParaRPr lang="nl-NL" dirty="0"/>
          </a:p>
          <a:p>
            <a:endParaRPr lang="nl-NL" dirty="0"/>
          </a:p>
          <a:p>
            <a:r>
              <a:rPr lang="nl-NL" dirty="0">
                <a:hlinkClick r:id="rId2"/>
              </a:rPr>
              <a:t>http://</a:t>
            </a:r>
            <a:r>
              <a:rPr lang="nl-NL" dirty="0" smtClean="0">
                <a:hlinkClick r:id="rId2"/>
              </a:rPr>
              <a:t>deeplink.rechtspraak.nl/uitspraak?id=ECLI:NL:GHSHE:2020:1775</a:t>
            </a:r>
            <a:endParaRPr lang="nl-NL" dirty="0" smtClean="0"/>
          </a:p>
          <a:p>
            <a:endParaRPr lang="nl-NL" dirty="0"/>
          </a:p>
          <a:p>
            <a:r>
              <a:rPr lang="nl-NL" dirty="0" smtClean="0"/>
              <a:t>Oplossing van de kinderen: In </a:t>
            </a:r>
            <a:r>
              <a:rPr lang="nl-NL" dirty="0"/>
              <a:t>deze </a:t>
            </a:r>
            <a:r>
              <a:rPr lang="nl-NL" dirty="0" smtClean="0"/>
              <a:t>corona-tijd </a:t>
            </a:r>
            <a:r>
              <a:rPr lang="nl-NL" dirty="0"/>
              <a:t>kan er wellicht wat meer “</a:t>
            </a:r>
            <a:r>
              <a:rPr lang="nl-NL" dirty="0" err="1"/>
              <a:t>gefacetimed</a:t>
            </a:r>
            <a:r>
              <a:rPr lang="nl-NL" dirty="0"/>
              <a:t>” worden. Zo heeft de moeder de kinderen rondgeleid in haar nieuwe woning in [nieuwe woonplaats van de moeder] </a:t>
            </a:r>
            <a:r>
              <a:rPr lang="nl-NL" dirty="0" smtClean="0"/>
              <a:t>.</a:t>
            </a:r>
            <a:endParaRPr lang="nl-NL" dirty="0"/>
          </a:p>
          <a:p>
            <a:endParaRPr lang="nl-NL" dirty="0"/>
          </a:p>
          <a:p>
            <a:r>
              <a:rPr lang="nl-NL" dirty="0">
                <a:hlinkClick r:id="rId3"/>
              </a:rPr>
              <a:t>http://deeplink.rechtspraak.nl/uitspraak?id=ECLI:NL:RBROT:2020:5065</a:t>
            </a:r>
            <a:endParaRPr lang="nl-NL" dirty="0"/>
          </a:p>
          <a:p>
            <a:endParaRPr lang="nl-NL" dirty="0"/>
          </a:p>
          <a:p>
            <a:r>
              <a:rPr lang="nl-NL" dirty="0"/>
              <a:t>verzoek tot verlenging ondertoezichtstelling en een machtiging gesloten jeugdhulp, gevolgd door een machtiging in een accommodatie jeugdhulpaanbieder, gewezen </a:t>
            </a:r>
            <a:r>
              <a:rPr lang="nl-NL" dirty="0" err="1"/>
              <a:t>t.t.v</a:t>
            </a:r>
            <a:r>
              <a:rPr lang="nl-NL" dirty="0"/>
              <a:t>. </a:t>
            </a:r>
            <a:r>
              <a:rPr lang="nl-NL" dirty="0" smtClean="0"/>
              <a:t>corona-maatregelen</a:t>
            </a:r>
          </a:p>
          <a:p>
            <a:endParaRPr lang="nl-NL" dirty="0"/>
          </a:p>
          <a:p>
            <a:r>
              <a:rPr lang="nl-NL" dirty="0">
                <a:hlinkClick r:id="rId4"/>
              </a:rPr>
              <a:t>http://deeplink.rechtspraak.nl/uitspraak?id=ECLI:NL:GHSHE:2020:1768</a:t>
            </a:r>
            <a:endParaRPr lang="nl-NL" dirty="0"/>
          </a:p>
          <a:p>
            <a:endParaRPr lang="nl-NL" dirty="0"/>
          </a:p>
          <a:p>
            <a:r>
              <a:rPr lang="nl-NL" dirty="0"/>
              <a:t>De GI heeft er inmiddels voor gezorgd dat [de minderjarige] naar een zorgboerderij gaat, (helaas ligt dit nu in verband met de corona-crisis stil</a:t>
            </a:r>
            <a:r>
              <a:rPr lang="nl-NL" dirty="0" smtClean="0"/>
              <a:t>)</a:t>
            </a:r>
            <a:endParaRPr lang="nl-NL" dirty="0"/>
          </a:p>
        </p:txBody>
      </p:sp>
    </p:spTree>
    <p:extLst>
      <p:ext uri="{BB962C8B-B14F-4D97-AF65-F5344CB8AC3E}">
        <p14:creationId xmlns:p14="http://schemas.microsoft.com/office/powerpoint/2010/main" val="1688614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56344" y="830472"/>
            <a:ext cx="10494627" cy="5355312"/>
          </a:xfrm>
          <a:prstGeom prst="rect">
            <a:avLst/>
          </a:prstGeom>
        </p:spPr>
        <p:txBody>
          <a:bodyPr wrap="square">
            <a:spAutoFit/>
          </a:bodyPr>
          <a:lstStyle/>
          <a:p>
            <a:r>
              <a:rPr lang="nl-NL" dirty="0"/>
              <a:t>	</a:t>
            </a:r>
          </a:p>
          <a:p>
            <a:r>
              <a:rPr lang="nl-NL" dirty="0">
                <a:hlinkClick r:id="rId2"/>
              </a:rPr>
              <a:t>http://</a:t>
            </a:r>
            <a:r>
              <a:rPr lang="nl-NL" dirty="0" smtClean="0">
                <a:hlinkClick r:id="rId2"/>
              </a:rPr>
              <a:t>deeplink.rechtspraak.nl/uitspraak?id=ECLI:NL:GHSHE:2020:1724</a:t>
            </a:r>
            <a:endParaRPr lang="nl-NL" dirty="0" smtClean="0"/>
          </a:p>
          <a:p>
            <a:endParaRPr lang="nl-NL" dirty="0"/>
          </a:p>
          <a:p>
            <a:r>
              <a:rPr lang="nl-NL" dirty="0"/>
              <a:t>De mondelinge behandeling heeft op 16 april 2020 plaatsgevonden, waarbij de partijen en belanghebbenden in verband met de RIVM-maatregelen rondom het COVID-19 (corona) virus via een beeldverbinding dan wel telefonisch zijn gehoord</a:t>
            </a:r>
            <a:r>
              <a:rPr lang="nl-NL" dirty="0" smtClean="0"/>
              <a:t>.</a:t>
            </a:r>
          </a:p>
          <a:p>
            <a:endParaRPr lang="nl-NL" dirty="0"/>
          </a:p>
          <a:p>
            <a:r>
              <a:rPr lang="nl-NL" dirty="0"/>
              <a:t>Moeder o.a.: Het is verder in strijd met de geldende COVID-19-maatregelen om het contact te laten doorgaan indien [minderjarige] (of de vader) verkouden is. </a:t>
            </a:r>
            <a:endParaRPr lang="nl-NL" dirty="0" smtClean="0"/>
          </a:p>
          <a:p>
            <a:endParaRPr lang="nl-NL" dirty="0"/>
          </a:p>
          <a:p>
            <a:r>
              <a:rPr lang="nl-NL" dirty="0"/>
              <a:t>Vader o.a.: Mede vanwege de COVID19-maatregelen is de wekelijkse regeling echter niet van de grond gekomen en heeft de vader [minderjarige] al vier à vijf weken niet gezien. Recent mocht de vader met [minderjarige] twee uur lang videobellen. Het gesprek heeft echter maar een kwartier geduurd, omdat het niet goed liep. De vader heeft het gevoel dat [minderjarige] tijdens het videobellen niet vrij uit durft te spreken. </a:t>
            </a:r>
            <a:endParaRPr lang="nl-NL" dirty="0" smtClean="0"/>
          </a:p>
          <a:p>
            <a:endParaRPr lang="nl-NL" dirty="0"/>
          </a:p>
          <a:p>
            <a:r>
              <a:rPr lang="nl-NL" dirty="0"/>
              <a:t>De GI o.a.: De GI heeft de afgelopen tijd gezien dat de vader zijn ouderrol goed vorm geeft. Hij heeft vanaf oktober/november stapjes gezet om te werken aan een behandeling voor zijn alcoholproblematiek, waarbij hij goed heeft meegewerkt aan bloedwaardecontroles bij de huisarts. Vanwege het COVID19-virus kunnen deze controles op dit moment echter niet plaatsvinden.</a:t>
            </a:r>
          </a:p>
        </p:txBody>
      </p:sp>
    </p:spTree>
    <p:extLst>
      <p:ext uri="{BB962C8B-B14F-4D97-AF65-F5344CB8AC3E}">
        <p14:creationId xmlns:p14="http://schemas.microsoft.com/office/powerpoint/2010/main" val="4264750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56339" y="1208518"/>
            <a:ext cx="9690626" cy="1754326"/>
          </a:xfrm>
          <a:prstGeom prst="rect">
            <a:avLst/>
          </a:prstGeom>
          <a:noFill/>
        </p:spPr>
        <p:txBody>
          <a:bodyPr wrap="square" rtlCol="0">
            <a:spAutoFit/>
          </a:bodyPr>
          <a:lstStyle/>
          <a:p>
            <a:r>
              <a:rPr lang="nl-NL" dirty="0"/>
              <a:t>Rechtspraak en OM werken corona-achterstanden </a:t>
            </a:r>
            <a:r>
              <a:rPr lang="nl-NL" dirty="0" smtClean="0"/>
              <a:t>weg: Ruimere </a:t>
            </a:r>
            <a:r>
              <a:rPr lang="nl-NL" dirty="0"/>
              <a:t>openingstijden, inzet 70+rechters, meer zaken door 1 rechter en vaker </a:t>
            </a:r>
            <a:r>
              <a:rPr lang="nl-NL" dirty="0" smtClean="0"/>
              <a:t>strafbeschikking. (zie: Rechtspraak.nl)</a:t>
            </a:r>
          </a:p>
          <a:p>
            <a:endParaRPr lang="nl-NL" dirty="0"/>
          </a:p>
          <a:p>
            <a:r>
              <a:rPr lang="nl-NL" dirty="0"/>
              <a:t>Landelijke richtlijn van de rechtspraak in het kader van fysiek horen in instellingen in aanvulling op en ter specificatie van de RIVM-richtlijnen, ingaande per 1 juli 2020 (zie: Rechtspraak.nl</a:t>
            </a:r>
            <a:r>
              <a:rPr lang="nl-NL" dirty="0" smtClean="0"/>
              <a:t>)</a:t>
            </a:r>
            <a:endParaRPr lang="nl-NL" dirty="0"/>
          </a:p>
          <a:p>
            <a:endParaRPr lang="nl-NL" dirty="0"/>
          </a:p>
        </p:txBody>
      </p:sp>
    </p:spTree>
    <p:extLst>
      <p:ext uri="{BB962C8B-B14F-4D97-AF65-F5344CB8AC3E}">
        <p14:creationId xmlns:p14="http://schemas.microsoft.com/office/powerpoint/2010/main" val="2154363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34641" y="1075699"/>
            <a:ext cx="9795545" cy="5078313"/>
          </a:xfrm>
          <a:prstGeom prst="rect">
            <a:avLst/>
          </a:prstGeom>
        </p:spPr>
        <p:txBody>
          <a:bodyPr wrap="square">
            <a:spAutoFit/>
          </a:bodyPr>
          <a:lstStyle/>
          <a:p>
            <a:endParaRPr lang="nl-NL" dirty="0" smtClean="0"/>
          </a:p>
          <a:p>
            <a:r>
              <a:rPr lang="nl-NL" dirty="0" smtClean="0"/>
              <a:t>En zie ook:</a:t>
            </a:r>
          </a:p>
          <a:p>
            <a:r>
              <a:rPr lang="nl-NL" dirty="0" smtClean="0"/>
              <a:t>Covid-19 </a:t>
            </a:r>
            <a:r>
              <a:rPr lang="nl-NL" dirty="0"/>
              <a:t>en het Familie- en Jeugdrecht, FJR </a:t>
            </a:r>
            <a:r>
              <a:rPr lang="nl-NL" dirty="0" smtClean="0"/>
              <a:t>2020/28: de </a:t>
            </a:r>
            <a:r>
              <a:rPr lang="nl-NL" dirty="0"/>
              <a:t>huidige Corona-crisis heeft grote gevolgen voor kinderen en de uitoefening en bescherming van hun rechten, wereldwijd. </a:t>
            </a:r>
            <a:endParaRPr lang="nl-NL" dirty="0" smtClean="0"/>
          </a:p>
          <a:p>
            <a:endParaRPr lang="nl-NL" dirty="0" smtClean="0"/>
          </a:p>
          <a:p>
            <a:endParaRPr lang="nl-NL" dirty="0" smtClean="0"/>
          </a:p>
          <a:p>
            <a:r>
              <a:rPr lang="nl-NL" dirty="0" smtClean="0"/>
              <a:t>A. van </a:t>
            </a:r>
            <a:r>
              <a:rPr lang="nl-NL" dirty="0"/>
              <a:t>der </a:t>
            </a:r>
            <a:r>
              <a:rPr lang="nl-NL" dirty="0" err="1"/>
              <a:t>Kaaden</a:t>
            </a:r>
            <a:r>
              <a:rPr lang="nl-NL" dirty="0"/>
              <a:t>, Kind in de knel? De jeugdbeschermer helpt, op afstand, </a:t>
            </a:r>
            <a:r>
              <a:rPr lang="nl-NL" dirty="0" smtClean="0"/>
              <a:t>NRC </a:t>
            </a:r>
            <a:r>
              <a:rPr lang="nl-NL" dirty="0"/>
              <a:t>17 april 2020</a:t>
            </a:r>
            <a:r>
              <a:rPr lang="nl-NL" dirty="0" smtClean="0"/>
              <a:t>.</a:t>
            </a:r>
          </a:p>
          <a:p>
            <a:pPr marL="342900" indent="-342900">
              <a:buAutoNum type="alphaUcPeriod"/>
            </a:pPr>
            <a:endParaRPr lang="nl-NL" dirty="0" smtClean="0"/>
          </a:p>
          <a:p>
            <a:endParaRPr lang="nl-NL" dirty="0"/>
          </a:p>
          <a:p>
            <a:r>
              <a:rPr lang="nl-NL" dirty="0" smtClean="0"/>
              <a:t>Corona </a:t>
            </a:r>
            <a:r>
              <a:rPr lang="nl-NL" dirty="0"/>
              <a:t>en mensen met beperkingen, FJR 2020/36</a:t>
            </a:r>
            <a:r>
              <a:rPr lang="nl-NL" dirty="0" smtClean="0"/>
              <a:t>.</a:t>
            </a:r>
          </a:p>
          <a:p>
            <a:pPr marL="285750" indent="-285750">
              <a:buFont typeface="Arial" panose="020B0604020202020204" pitchFamily="34" charset="0"/>
              <a:buChar char="•"/>
            </a:pPr>
            <a:endParaRPr lang="nl-NL" dirty="0"/>
          </a:p>
          <a:p>
            <a:endParaRPr lang="nl-NL" dirty="0"/>
          </a:p>
          <a:p>
            <a:r>
              <a:rPr lang="nl-NL" dirty="0" smtClean="0"/>
              <a:t>Statement van het Europees netwerk van Kinderombudsmannen (ENOC): Kinderrechten in het kader van de COVID-19-uitbraak van 1 april 2020.</a:t>
            </a:r>
          </a:p>
          <a:p>
            <a:endParaRPr lang="nl-NL" dirty="0" smtClean="0"/>
          </a:p>
          <a:p>
            <a:endParaRPr lang="nl-NL" dirty="0"/>
          </a:p>
          <a:p>
            <a:r>
              <a:rPr lang="nl-NL" dirty="0" smtClean="0">
                <a:hlinkClick r:id="rId2"/>
              </a:rPr>
              <a:t>https</a:t>
            </a:r>
            <a:r>
              <a:rPr lang="nl-NL" dirty="0">
                <a:hlinkClick r:id="rId2"/>
              </a:rPr>
              <a:t>://www.zorgwelzijn.nl/corona-uiteindelijk-hebben-jeugdbeschermers-minder-zicht-op-kinderen</a:t>
            </a:r>
            <a:r>
              <a:rPr lang="nl-NL" dirty="0" smtClean="0">
                <a:hlinkClick r:id="rId2"/>
              </a:rPr>
              <a:t>/</a:t>
            </a:r>
            <a:endParaRPr lang="nl-NL" dirty="0" smtClean="0"/>
          </a:p>
          <a:p>
            <a:endParaRPr lang="nl-NL" dirty="0"/>
          </a:p>
        </p:txBody>
      </p:sp>
    </p:spTree>
    <p:extLst>
      <p:ext uri="{BB962C8B-B14F-4D97-AF65-F5344CB8AC3E}">
        <p14:creationId xmlns:p14="http://schemas.microsoft.com/office/powerpoint/2010/main" val="3923889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48193" y="559571"/>
            <a:ext cx="7258050" cy="5000625"/>
          </a:xfrm>
          <a:prstGeom prst="rect">
            <a:avLst/>
          </a:prstGeom>
        </p:spPr>
      </p:pic>
      <p:sp>
        <p:nvSpPr>
          <p:cNvPr id="3" name="Tekstvak 2"/>
          <p:cNvSpPr txBox="1"/>
          <p:nvPr/>
        </p:nvSpPr>
        <p:spPr>
          <a:xfrm>
            <a:off x="2148193" y="5830348"/>
            <a:ext cx="7258049" cy="646331"/>
          </a:xfrm>
          <a:prstGeom prst="rect">
            <a:avLst/>
          </a:prstGeom>
          <a:noFill/>
        </p:spPr>
        <p:txBody>
          <a:bodyPr wrap="square" rtlCol="0">
            <a:spAutoFit/>
          </a:bodyPr>
          <a:lstStyle/>
          <a:p>
            <a:r>
              <a:rPr lang="nl-NL" dirty="0" err="1" smtClean="0"/>
              <a:t>Friends</a:t>
            </a:r>
            <a:r>
              <a:rPr lang="nl-NL" dirty="0" smtClean="0"/>
              <a:t> van Aurelia Bella </a:t>
            </a:r>
            <a:r>
              <a:rPr lang="nl-NL" dirty="0" err="1" smtClean="0"/>
              <a:t>Davita</a:t>
            </a:r>
            <a:r>
              <a:rPr lang="nl-NL" dirty="0" smtClean="0"/>
              <a:t> 2002</a:t>
            </a:r>
          </a:p>
          <a:p>
            <a:r>
              <a:rPr lang="en-US" dirty="0"/>
              <a:t>The International Museum of </a:t>
            </a:r>
            <a:r>
              <a:rPr lang="en-US" dirty="0" err="1"/>
              <a:t>Childrens’s</a:t>
            </a:r>
            <a:r>
              <a:rPr lang="en-US" dirty="0"/>
              <a:t> Art, Oslo, </a:t>
            </a:r>
            <a:r>
              <a:rPr lang="en-US" smtClean="0"/>
              <a:t>Noorwegen</a:t>
            </a:r>
            <a:endParaRPr lang="en-US"/>
          </a:p>
        </p:txBody>
      </p:sp>
    </p:spTree>
    <p:extLst>
      <p:ext uri="{BB962C8B-B14F-4D97-AF65-F5344CB8AC3E}">
        <p14:creationId xmlns:p14="http://schemas.microsoft.com/office/powerpoint/2010/main" val="71386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24793" y="889844"/>
            <a:ext cx="10276513" cy="1754326"/>
          </a:xfrm>
          <a:prstGeom prst="rect">
            <a:avLst/>
          </a:prstGeom>
        </p:spPr>
        <p:txBody>
          <a:bodyPr wrap="square">
            <a:spAutoFit/>
          </a:bodyPr>
          <a:lstStyle/>
          <a:p>
            <a:endParaRPr lang="nl-NL" dirty="0"/>
          </a:p>
          <a:p>
            <a:r>
              <a:rPr lang="nl-NL" dirty="0"/>
              <a:t>Kinderen zien opvallend vaak ook voordelen van </a:t>
            </a:r>
            <a:r>
              <a:rPr lang="nl-NL" dirty="0" smtClean="0"/>
              <a:t>coronabeleid!!!</a:t>
            </a:r>
            <a:endParaRPr lang="nl-NL" dirty="0"/>
          </a:p>
          <a:p>
            <a:endParaRPr lang="nl-NL" dirty="0"/>
          </a:p>
          <a:p>
            <a:r>
              <a:rPr lang="nl-NL" dirty="0" smtClean="0"/>
              <a:t>Tot </a:t>
            </a:r>
            <a:r>
              <a:rPr lang="nl-NL" dirty="0"/>
              <a:t>die conclusie komt Kinderombudsvrouw </a:t>
            </a:r>
            <a:r>
              <a:rPr lang="nl-NL" dirty="0" err="1"/>
              <a:t>Margrite</a:t>
            </a:r>
            <a:r>
              <a:rPr lang="nl-NL" dirty="0"/>
              <a:t> Kalverboer </a:t>
            </a:r>
            <a:r>
              <a:rPr lang="nl-NL" dirty="0" smtClean="0"/>
              <a:t>in mei 2020. </a:t>
            </a:r>
          </a:p>
          <a:p>
            <a:endParaRPr lang="nl-NL" dirty="0">
              <a:solidFill>
                <a:srgbClr val="00B050"/>
              </a:solidFill>
            </a:endParaRPr>
          </a:p>
          <a:p>
            <a:r>
              <a:rPr lang="nl-NL" dirty="0" smtClean="0">
                <a:solidFill>
                  <a:srgbClr val="00B050"/>
                </a:solidFill>
              </a:rPr>
              <a:t>Een </a:t>
            </a:r>
            <a:r>
              <a:rPr lang="nl-NL" dirty="0">
                <a:solidFill>
                  <a:srgbClr val="00B050"/>
                </a:solidFill>
              </a:rPr>
              <a:t>fijn en veilig thuis </a:t>
            </a:r>
            <a:r>
              <a:rPr lang="nl-NL" dirty="0"/>
              <a:t>vinden alle jongeren het belangrijkst. </a:t>
            </a:r>
          </a:p>
        </p:txBody>
      </p:sp>
    </p:spTree>
    <p:extLst>
      <p:ext uri="{BB962C8B-B14F-4D97-AF65-F5344CB8AC3E}">
        <p14:creationId xmlns:p14="http://schemas.microsoft.com/office/powerpoint/2010/main" val="4127671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222996" y="548692"/>
            <a:ext cx="7410450" cy="4972050"/>
          </a:xfrm>
          <a:prstGeom prst="rect">
            <a:avLst/>
          </a:prstGeom>
        </p:spPr>
      </p:pic>
      <p:sp>
        <p:nvSpPr>
          <p:cNvPr id="3" name="Tekstvak 2"/>
          <p:cNvSpPr txBox="1"/>
          <p:nvPr/>
        </p:nvSpPr>
        <p:spPr>
          <a:xfrm>
            <a:off x="2222996" y="5788403"/>
            <a:ext cx="7410450" cy="646331"/>
          </a:xfrm>
          <a:prstGeom prst="rect">
            <a:avLst/>
          </a:prstGeom>
          <a:noFill/>
        </p:spPr>
        <p:txBody>
          <a:bodyPr wrap="square" rtlCol="0">
            <a:spAutoFit/>
          </a:bodyPr>
          <a:lstStyle/>
          <a:p>
            <a:r>
              <a:rPr lang="nl-NL" dirty="0" smtClean="0"/>
              <a:t>Family van Dana Maria </a:t>
            </a:r>
            <a:r>
              <a:rPr lang="nl-NL" dirty="0" err="1" smtClean="0"/>
              <a:t>Popa</a:t>
            </a:r>
            <a:r>
              <a:rPr lang="nl-NL" dirty="0" smtClean="0"/>
              <a:t> 1994 </a:t>
            </a:r>
          </a:p>
          <a:p>
            <a:r>
              <a:rPr lang="nl-NL" dirty="0" smtClean="0"/>
              <a:t>The International Museum of </a:t>
            </a:r>
            <a:r>
              <a:rPr lang="nl-NL" dirty="0" err="1" smtClean="0"/>
              <a:t>Childrens’s</a:t>
            </a:r>
            <a:r>
              <a:rPr lang="nl-NL" dirty="0" smtClean="0"/>
              <a:t> Art, Oslo, Noorwegen</a:t>
            </a:r>
            <a:endParaRPr lang="nl-NL" dirty="0"/>
          </a:p>
        </p:txBody>
      </p:sp>
    </p:spTree>
    <p:extLst>
      <p:ext uri="{BB962C8B-B14F-4D97-AF65-F5344CB8AC3E}">
        <p14:creationId xmlns:p14="http://schemas.microsoft.com/office/powerpoint/2010/main" val="189301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71600" y="863518"/>
            <a:ext cx="10140696" cy="5078313"/>
          </a:xfrm>
          <a:prstGeom prst="rect">
            <a:avLst/>
          </a:prstGeom>
        </p:spPr>
        <p:txBody>
          <a:bodyPr wrap="square">
            <a:spAutoFit/>
          </a:bodyPr>
          <a:lstStyle/>
          <a:p>
            <a:r>
              <a:rPr lang="nl-NL" dirty="0" smtClean="0"/>
              <a:t>Uit</a:t>
            </a:r>
            <a:r>
              <a:rPr lang="nl-NL" dirty="0"/>
              <a:t>: </a:t>
            </a:r>
            <a:r>
              <a:rPr lang="nl-NL" dirty="0" smtClean="0"/>
              <a:t>Coronacrisis en kinderen en jongeren in Nederland;</a:t>
            </a:r>
            <a:endParaRPr lang="nl-NL" dirty="0"/>
          </a:p>
          <a:p>
            <a:r>
              <a:rPr lang="nl-NL" dirty="0" smtClean="0"/>
              <a:t>      een </a:t>
            </a:r>
            <a:r>
              <a:rPr lang="nl-NL" dirty="0"/>
              <a:t>inventarisatie van de impact van de </a:t>
            </a:r>
            <a:r>
              <a:rPr lang="nl-NL" dirty="0" smtClean="0"/>
              <a:t>coronacrisis op </a:t>
            </a:r>
            <a:r>
              <a:rPr lang="nl-NL" dirty="0"/>
              <a:t>kinderen en jongeren in </a:t>
            </a:r>
            <a:r>
              <a:rPr lang="nl-NL" dirty="0" smtClean="0"/>
              <a:t>Nederland.</a:t>
            </a:r>
          </a:p>
          <a:p>
            <a:endParaRPr lang="nl-NL" dirty="0"/>
          </a:p>
          <a:p>
            <a:r>
              <a:rPr lang="nl-NL" dirty="0" smtClean="0"/>
              <a:t>Van: Unicef Nederland 28 mei 2020 (</a:t>
            </a:r>
            <a:r>
              <a:rPr lang="nl-NL" dirty="0"/>
              <a:t>zie voor de jeugdzorg met name p. 22 en verder</a:t>
            </a:r>
            <a:r>
              <a:rPr lang="nl-NL" dirty="0" smtClean="0"/>
              <a:t>)</a:t>
            </a:r>
          </a:p>
          <a:p>
            <a:endParaRPr lang="nl-NL" dirty="0"/>
          </a:p>
          <a:p>
            <a:r>
              <a:rPr lang="nl-NL" dirty="0">
                <a:hlinkClick r:id="rId2"/>
              </a:rPr>
              <a:t>https://</a:t>
            </a:r>
            <a:r>
              <a:rPr lang="nl-NL" dirty="0" smtClean="0">
                <a:hlinkClick r:id="rId2"/>
              </a:rPr>
              <a:t>files.pressmailings.com/d0/bfdbab97e54e4e941255d9ee83d686/UNC-Rapport-Coronacrisis-en-jongeren-FINAL-compleet.pdf</a:t>
            </a:r>
            <a:endParaRPr lang="nl-NL" dirty="0" smtClean="0"/>
          </a:p>
          <a:p>
            <a:endParaRPr lang="nl-NL" dirty="0" smtClean="0"/>
          </a:p>
          <a:p>
            <a:endParaRPr lang="nl-NL" dirty="0" smtClean="0"/>
          </a:p>
          <a:p>
            <a:r>
              <a:rPr lang="nl-NL" dirty="0"/>
              <a:t>Artikel </a:t>
            </a:r>
            <a:r>
              <a:rPr lang="nl-NL" dirty="0" smtClean="0"/>
              <a:t>3 Internationaal Verdrag Rechten van het Kind van de Verenigde Naties (IVRK)</a:t>
            </a:r>
          </a:p>
          <a:p>
            <a:endParaRPr lang="nl-NL" dirty="0"/>
          </a:p>
          <a:p>
            <a:pPr marL="342900" indent="-342900">
              <a:buAutoNum type="arabicPeriod"/>
            </a:pPr>
            <a:r>
              <a:rPr lang="nl-NL" dirty="0" smtClean="0"/>
              <a:t>Bij </a:t>
            </a:r>
            <a:r>
              <a:rPr lang="nl-NL" dirty="0"/>
              <a:t>alle maatregelen betreffende kinderen, ongeacht of deze worden genomen door openbare of particuliere instellingen voor maatschappelijk welzijn of door rechterlijke instanties, bestuurlijke autoriteiten of wetgevende lichamen, vormen de belangen van het kind de eerste overweging</a:t>
            </a:r>
            <a:r>
              <a:rPr lang="nl-NL" dirty="0" smtClean="0"/>
              <a:t>.</a:t>
            </a:r>
          </a:p>
          <a:p>
            <a:endParaRPr lang="nl-NL" dirty="0"/>
          </a:p>
          <a:p>
            <a:r>
              <a:rPr lang="nl-NL" dirty="0"/>
              <a:t>2. </a:t>
            </a:r>
            <a:r>
              <a:rPr lang="nl-NL" dirty="0" smtClean="0"/>
              <a:t>  De </a:t>
            </a:r>
            <a:r>
              <a:rPr lang="nl-NL" dirty="0"/>
              <a:t>Staten die partij zijn, verbinden zich ertoe het kind te verzekeren van de bescherming en de zorg </a:t>
            </a:r>
            <a:r>
              <a:rPr lang="nl-NL" dirty="0" smtClean="0"/>
              <a:t>die</a:t>
            </a:r>
            <a:br>
              <a:rPr lang="nl-NL" dirty="0" smtClean="0"/>
            </a:br>
            <a:r>
              <a:rPr lang="nl-NL" dirty="0" smtClean="0"/>
              <a:t>      </a:t>
            </a:r>
            <a:r>
              <a:rPr lang="nl-NL" dirty="0"/>
              <a:t>nodig zijn voor zijn </a:t>
            </a:r>
            <a:r>
              <a:rPr lang="nl-NL" dirty="0" smtClean="0"/>
              <a:t>of haar welzijn (…).</a:t>
            </a:r>
            <a:endParaRPr lang="nl-NL" dirty="0"/>
          </a:p>
          <a:p>
            <a:endParaRPr lang="nl-NL" dirty="0"/>
          </a:p>
        </p:txBody>
      </p:sp>
    </p:spTree>
    <p:extLst>
      <p:ext uri="{BB962C8B-B14F-4D97-AF65-F5344CB8AC3E}">
        <p14:creationId xmlns:p14="http://schemas.microsoft.com/office/powerpoint/2010/main" val="3708794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07347" y="1118780"/>
            <a:ext cx="10100345" cy="4801314"/>
          </a:xfrm>
          <a:prstGeom prst="rect">
            <a:avLst/>
          </a:prstGeom>
        </p:spPr>
        <p:txBody>
          <a:bodyPr wrap="square">
            <a:spAutoFit/>
          </a:bodyPr>
          <a:lstStyle/>
          <a:p>
            <a:r>
              <a:rPr lang="nl-NL" dirty="0"/>
              <a:t>Situatie vóór de coronacrisis</a:t>
            </a:r>
          </a:p>
          <a:p>
            <a:endParaRPr lang="nl-NL" dirty="0"/>
          </a:p>
          <a:p>
            <a:r>
              <a:rPr lang="nl-NL" dirty="0"/>
              <a:t>Jeugdzorg (de verzamelnaam voor jeugdhulp, jeugdbescherming en jeugdreclassering) is bedoeld voor kinderen die een bepaalde vorm van ondersteuning of bescherming nodig hebben.</a:t>
            </a:r>
            <a:endParaRPr lang="nl-NL" dirty="0" smtClean="0"/>
          </a:p>
          <a:p>
            <a:endParaRPr lang="nl-NL" dirty="0"/>
          </a:p>
          <a:p>
            <a:r>
              <a:rPr lang="nl-NL" dirty="0" smtClean="0"/>
              <a:t>2019</a:t>
            </a:r>
            <a:r>
              <a:rPr lang="nl-NL" dirty="0"/>
              <a:t>: </a:t>
            </a:r>
            <a:endParaRPr lang="nl-NL" dirty="0" smtClean="0"/>
          </a:p>
          <a:p>
            <a:endParaRPr lang="nl-NL" dirty="0"/>
          </a:p>
          <a:p>
            <a:r>
              <a:rPr lang="nl-NL" dirty="0" smtClean="0"/>
              <a:t>bijna </a:t>
            </a:r>
            <a:r>
              <a:rPr lang="nl-NL" dirty="0"/>
              <a:t>1 op de 8 kinderen ontving een vorm van jeugdhulp (411 duizend 0-18 jarigen</a:t>
            </a:r>
            <a:r>
              <a:rPr lang="nl-NL" dirty="0" smtClean="0"/>
              <a:t>).</a:t>
            </a:r>
          </a:p>
          <a:p>
            <a:endParaRPr lang="nl-NL" dirty="0"/>
          </a:p>
          <a:p>
            <a:r>
              <a:rPr lang="nl-NL" dirty="0"/>
              <a:t>Van die groep verbleven er:</a:t>
            </a:r>
          </a:p>
          <a:p>
            <a:r>
              <a:rPr lang="nl-NL" dirty="0"/>
              <a:t>- 21,5 duizend in een pleeggezin, </a:t>
            </a:r>
          </a:p>
          <a:p>
            <a:r>
              <a:rPr lang="nl-NL" dirty="0"/>
              <a:t>- 5,5 duizend in gezinsgerichte opvang, </a:t>
            </a:r>
          </a:p>
          <a:p>
            <a:r>
              <a:rPr lang="nl-NL" dirty="0"/>
              <a:t>- 2,5 duizend in een gesloten jeugdzorginstelling en </a:t>
            </a:r>
          </a:p>
          <a:p>
            <a:r>
              <a:rPr lang="nl-NL" dirty="0"/>
              <a:t>- 18 duizend jongeren kregen een andere vorm van jeugdhulp met verblijf. </a:t>
            </a:r>
          </a:p>
          <a:p>
            <a:r>
              <a:rPr lang="nl-NL" dirty="0"/>
              <a:t>- 41 duizend jongeren kregen jeugdbescherming (ondertoezichtstelling of voogdij) en </a:t>
            </a:r>
          </a:p>
          <a:p>
            <a:r>
              <a:rPr lang="nl-NL" dirty="0"/>
              <a:t>- 9 duizend jeugdreclassering.</a:t>
            </a:r>
          </a:p>
          <a:p>
            <a:endParaRPr lang="nl-NL" dirty="0"/>
          </a:p>
        </p:txBody>
      </p:sp>
    </p:spTree>
    <p:extLst>
      <p:ext uri="{BB962C8B-B14F-4D97-AF65-F5344CB8AC3E}">
        <p14:creationId xmlns:p14="http://schemas.microsoft.com/office/powerpoint/2010/main" val="117684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06679" y="1084267"/>
            <a:ext cx="8103765" cy="2308324"/>
          </a:xfrm>
          <a:prstGeom prst="rect">
            <a:avLst/>
          </a:prstGeom>
        </p:spPr>
        <p:txBody>
          <a:bodyPr wrap="square">
            <a:spAutoFit/>
          </a:bodyPr>
          <a:lstStyle/>
          <a:p>
            <a:r>
              <a:rPr lang="nl-NL" dirty="0"/>
              <a:t>Naast Jeugdzorg: </a:t>
            </a:r>
            <a:endParaRPr lang="nl-NL" dirty="0" smtClean="0"/>
          </a:p>
          <a:p>
            <a:endParaRPr lang="nl-NL" dirty="0"/>
          </a:p>
          <a:p>
            <a:r>
              <a:rPr lang="nl-NL" dirty="0" smtClean="0"/>
              <a:t>dagelijks </a:t>
            </a:r>
            <a:r>
              <a:rPr lang="nl-NL" dirty="0"/>
              <a:t>zo’n 500 jongeren in een Justitiële </a:t>
            </a:r>
            <a:r>
              <a:rPr lang="nl-NL" dirty="0" smtClean="0"/>
              <a:t>Jeugdinrichting:</a:t>
            </a:r>
          </a:p>
          <a:p>
            <a:r>
              <a:rPr lang="nl-NL" dirty="0" smtClean="0"/>
              <a:t> </a:t>
            </a:r>
            <a:endParaRPr lang="nl-NL" dirty="0"/>
          </a:p>
          <a:p>
            <a:r>
              <a:rPr lang="nl-NL" dirty="0" smtClean="0"/>
              <a:t>gemiddelde </a:t>
            </a:r>
            <a:r>
              <a:rPr lang="nl-NL" dirty="0"/>
              <a:t>verblijfsduur 68 dagen (variërend van twee tot 420 dagen). </a:t>
            </a:r>
            <a:endParaRPr lang="nl-NL" dirty="0" smtClean="0"/>
          </a:p>
          <a:p>
            <a:endParaRPr lang="nl-NL" dirty="0"/>
          </a:p>
          <a:p>
            <a:endParaRPr lang="nl-NL" dirty="0"/>
          </a:p>
          <a:p>
            <a:r>
              <a:rPr lang="nl-NL" dirty="0"/>
              <a:t>Sinds 2015 is er geen landelijk zicht meer op het gebruik van jeugd-ggz.</a:t>
            </a:r>
          </a:p>
        </p:txBody>
      </p:sp>
    </p:spTree>
    <p:extLst>
      <p:ext uri="{BB962C8B-B14F-4D97-AF65-F5344CB8AC3E}">
        <p14:creationId xmlns:p14="http://schemas.microsoft.com/office/powerpoint/2010/main" val="3969975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34282" y="1012497"/>
            <a:ext cx="10451592" cy="4801314"/>
          </a:xfrm>
          <a:prstGeom prst="rect">
            <a:avLst/>
          </a:prstGeom>
        </p:spPr>
        <p:txBody>
          <a:bodyPr wrap="square">
            <a:spAutoFit/>
          </a:bodyPr>
          <a:lstStyle/>
          <a:p>
            <a:r>
              <a:rPr lang="nl-NL" dirty="0"/>
              <a:t>Ontwikkelingen in risico’s na de start van de </a:t>
            </a:r>
            <a:r>
              <a:rPr lang="nl-NL" dirty="0" smtClean="0"/>
              <a:t>coronacrisis: Kwaliteit </a:t>
            </a:r>
            <a:r>
              <a:rPr lang="nl-NL" dirty="0"/>
              <a:t>en continuïteit van </a:t>
            </a:r>
            <a:r>
              <a:rPr lang="nl-NL" dirty="0" smtClean="0"/>
              <a:t>zorg</a:t>
            </a:r>
            <a:endParaRPr lang="nl-NL" dirty="0"/>
          </a:p>
          <a:p>
            <a:endParaRPr lang="nl-NL" dirty="0"/>
          </a:p>
          <a:p>
            <a:r>
              <a:rPr lang="nl-NL" dirty="0" smtClean="0"/>
              <a:t>Er werd hard gewerkt </a:t>
            </a:r>
            <a:r>
              <a:rPr lang="nl-NL" dirty="0"/>
              <a:t>om jeugdhulp zoveel mogelijk door te laten </a:t>
            </a:r>
            <a:r>
              <a:rPr lang="nl-NL" dirty="0" smtClean="0"/>
              <a:t>gaan, zij het op een andere manier, zoals dat </a:t>
            </a:r>
            <a:endParaRPr lang="nl-NL" dirty="0"/>
          </a:p>
          <a:p>
            <a:r>
              <a:rPr lang="nl-NL" dirty="0"/>
              <a:t>hulp vaker </a:t>
            </a:r>
            <a:r>
              <a:rPr lang="nl-NL" dirty="0" smtClean="0"/>
              <a:t>online wordt gegeven. Gevolgen daarvan:</a:t>
            </a:r>
          </a:p>
          <a:p>
            <a:endParaRPr lang="nl-NL" dirty="0"/>
          </a:p>
          <a:p>
            <a:pPr marL="285750" indent="-285750">
              <a:buFontTx/>
              <a:buChar char="-"/>
            </a:pPr>
            <a:r>
              <a:rPr lang="nl-NL" dirty="0" smtClean="0"/>
              <a:t>sommige </a:t>
            </a:r>
            <a:r>
              <a:rPr lang="nl-NL" dirty="0"/>
              <a:t>jongeren zijn lastig te </a:t>
            </a:r>
            <a:r>
              <a:rPr lang="nl-NL" dirty="0" smtClean="0"/>
              <a:t>bereiken;</a:t>
            </a:r>
          </a:p>
          <a:p>
            <a:pPr marL="285750" indent="-285750">
              <a:buFontTx/>
              <a:buChar char="-"/>
            </a:pPr>
            <a:r>
              <a:rPr lang="nl-NL" dirty="0"/>
              <a:t>signalen kunnen worden gemist omdat hulpverleners geen interactie tussen gezinsleden meekrijgen en niet de hele setting zien;</a:t>
            </a:r>
            <a:endParaRPr lang="nl-NL" dirty="0" smtClean="0"/>
          </a:p>
          <a:p>
            <a:pPr marL="285750" indent="-285750">
              <a:buFontTx/>
              <a:buChar char="-"/>
            </a:pPr>
            <a:r>
              <a:rPr lang="nl-NL" dirty="0" smtClean="0"/>
              <a:t>kinderen voelen zich minder vertrouwd door online contact;</a:t>
            </a:r>
          </a:p>
          <a:p>
            <a:pPr marL="285750" indent="-285750">
              <a:buFontTx/>
              <a:buChar char="-"/>
            </a:pPr>
            <a:r>
              <a:rPr lang="nl-NL" dirty="0"/>
              <a:t>k</a:t>
            </a:r>
            <a:r>
              <a:rPr lang="nl-NL" dirty="0" smtClean="0"/>
              <a:t>inderen kunnen niet altijd vrijuit praten thuis;</a:t>
            </a:r>
          </a:p>
          <a:p>
            <a:pPr marL="285750" indent="-285750">
              <a:buFontTx/>
              <a:buChar char="-"/>
            </a:pPr>
            <a:r>
              <a:rPr lang="nl-NL" dirty="0"/>
              <a:t>v</a:t>
            </a:r>
            <a:r>
              <a:rPr lang="nl-NL" dirty="0" smtClean="0"/>
              <a:t>oor kinderen met een beperking of een taalachterstand kan contact op afstand extra ingewikkeld zijn. </a:t>
            </a:r>
            <a:endParaRPr lang="nl-NL" dirty="0"/>
          </a:p>
          <a:p>
            <a:endParaRPr lang="nl-NL" dirty="0"/>
          </a:p>
          <a:p>
            <a:r>
              <a:rPr lang="nl-NL" dirty="0" smtClean="0"/>
              <a:t>Ook positieve gevolgen: kinderen </a:t>
            </a:r>
            <a:r>
              <a:rPr lang="nl-NL" dirty="0"/>
              <a:t>met een angststoornis </a:t>
            </a:r>
            <a:r>
              <a:rPr lang="nl-NL" dirty="0" smtClean="0"/>
              <a:t>kunnen het fijn vinden om </a:t>
            </a:r>
            <a:r>
              <a:rPr lang="nl-NL" dirty="0"/>
              <a:t>onderwijs te krijgen vanuit hun eigen thuisomgeving en </a:t>
            </a:r>
            <a:r>
              <a:rPr lang="nl-NL" dirty="0" smtClean="0"/>
              <a:t>kunnen </a:t>
            </a:r>
            <a:r>
              <a:rPr lang="nl-NL" dirty="0"/>
              <a:t>videobellen prettiger </a:t>
            </a:r>
            <a:r>
              <a:rPr lang="nl-NL" dirty="0" smtClean="0"/>
              <a:t>vinden </a:t>
            </a:r>
            <a:r>
              <a:rPr lang="nl-NL" dirty="0"/>
              <a:t>dan tegenover elkaar zitten aan een </a:t>
            </a:r>
            <a:r>
              <a:rPr lang="nl-NL" dirty="0" smtClean="0"/>
              <a:t>tafel.</a:t>
            </a:r>
          </a:p>
          <a:p>
            <a:endParaRPr lang="nl-NL" dirty="0"/>
          </a:p>
          <a:p>
            <a:r>
              <a:rPr lang="nl-NL" dirty="0" smtClean="0"/>
              <a:t>Er zijn signalen dat toegang tot zorg moeilijker is en behandelingen worden uitgesteld. Ook vreest men dat de wachtlijsten toenemen.</a:t>
            </a:r>
            <a:endParaRPr lang="nl-NL" dirty="0"/>
          </a:p>
        </p:txBody>
      </p:sp>
    </p:spTree>
    <p:extLst>
      <p:ext uri="{BB962C8B-B14F-4D97-AF65-F5344CB8AC3E}">
        <p14:creationId xmlns:p14="http://schemas.microsoft.com/office/powerpoint/2010/main" val="1857966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1052</TotalTime>
  <Words>2858</Words>
  <Application>Microsoft Office PowerPoint</Application>
  <PresentationFormat>Breedbeeld</PresentationFormat>
  <Paragraphs>266</Paragraphs>
  <Slides>38</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Arial</vt:lpstr>
      <vt:lpstr>Calibri</vt:lpstr>
      <vt:lpstr>Times New Roman</vt:lpstr>
      <vt:lpstr>Tw Cen MT</vt:lpstr>
      <vt:lpstr>Tw Cen MT Condensed</vt:lpstr>
      <vt:lpstr>Wingdings 3</vt:lpstr>
      <vt:lpstr>Integraal</vt:lpstr>
      <vt:lpstr>Ondertoezichtstelling in Coronatijd.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zieke kind, van Gabriël Metsu (ca 1663)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Lying mother and child II, van Paula Modersohn-Becker, 1906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Ministerie van Veiligheid en Justitie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Ondertoezichtstelling in Coronatijd.</dc:title>
  <dc:creator>Nijs, A.A.J. de (Rechtbank Rotterdam)</dc:creator>
  <cp:lastModifiedBy>Nijs, A.A.J. de (Rechtbank Rotterdam)</cp:lastModifiedBy>
  <cp:revision>137</cp:revision>
  <cp:lastPrinted>2020-07-20T10:49:37Z</cp:lastPrinted>
  <dcterms:created xsi:type="dcterms:W3CDTF">2020-07-03T10:28:13Z</dcterms:created>
  <dcterms:modified xsi:type="dcterms:W3CDTF">2020-07-20T13:57:12Z</dcterms:modified>
</cp:coreProperties>
</file>